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76" r:id="rId4"/>
    <p:sldId id="273" r:id="rId5"/>
    <p:sldId id="266" r:id="rId6"/>
    <p:sldId id="26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7" r:id="rId15"/>
    <p:sldId id="278" r:id="rId16"/>
    <p:sldId id="281" r:id="rId17"/>
    <p:sldId id="279" r:id="rId18"/>
    <p:sldId id="265" r:id="rId19"/>
    <p:sldId id="268" r:id="rId20"/>
    <p:sldId id="269" r:id="rId21"/>
    <p:sldId id="270" r:id="rId22"/>
    <p:sldId id="272" r:id="rId23"/>
    <p:sldId id="280" r:id="rId24"/>
    <p:sldId id="274" r:id="rId25"/>
    <p:sldId id="282" r:id="rId26"/>
  </p:sldIdLst>
  <p:sldSz cx="14630400" cy="8229600"/>
  <p:notesSz cx="8229600" cy="146304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2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1E7B-23A9-7406-3FB8-50AD2A1CD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E786A-29A2-DF93-4AA7-9F85E5EB7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3D2F1-7EB9-7E4C-C866-B6C1F462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BF04-67E5-61E2-A808-25E7B0ED2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92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5DDD-2B86-7C87-B814-7394C54AC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748E1-C1EE-DAF1-C852-8515A5FC1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0A88E-452D-46E9-F71C-6388AEE67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AA900-7ACB-A8A2-5EAF-E69B8E188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3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EEAFD-8495-9E4E-E8E3-D9693285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277EF-B553-CEF0-5EC5-91FD3FCE86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B0858-E4E5-6F20-5515-EDAEC504E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3525-24C5-943C-918F-E1158DFD1C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3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0499-15AB-D14C-C848-00B7D6B2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E6D5D-5321-F51C-1F1F-D4C67A5A6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67E3C4-9754-7F18-6911-6A22758B1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13A03-A1C5-4E8F-3FEC-A6002660A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21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F8AE6-E892-375F-6C4A-50D1D672B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291CE-6EB8-BD81-163E-A2EC539E5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8CA3B-AB51-0418-9ED2-3C50179E1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2DD4-380E-35ED-A7FD-24719FD33F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9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994F-0781-AC47-B127-502200A99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B4B060-7960-1FDE-2E12-0BAF5D7B1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0C348-651F-8C28-04D1-584079469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1E41C-7E39-1226-5CB0-28B89A608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9F20E-BE08-60C5-F7CF-011DC2517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64793-4B91-B9B3-AF59-780945CB6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457D4-7DCC-3497-EE24-25ABA9E1B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ACCE7-017B-0046-B57C-686F585C1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67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2DFC-DD6A-75F9-6C80-B520CEA8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CF153-5C2F-C82D-21D2-0688111B9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6BDA1-FCA8-0D2B-ABE3-9261BDF49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A971F-2AC9-DC29-911C-C44395C03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44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F1059-43C8-CC04-1FC4-0839B3201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163F1-5596-D1A3-1C4E-C6E7D5BA7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70E89-E8F2-4E1C-E926-EF053DF0C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FCAB8-849D-36EC-9033-5A3765854A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82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AF32-543F-2706-ABFA-3404EE987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7E0A7-7E8A-FD1F-B327-1FC5F25FF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DD363-EA21-7498-D73F-64F4B64B4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64534-1367-806D-0375-E54FF71BE8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66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60036-25DB-16F2-7D9D-1C57D4F72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0221A-DA70-E223-B059-AA64BDAE8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1A63A9-F7B6-F786-BA31-B4C254C3D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4F42D-BB80-2559-B417-3D15377FD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00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1662E-1D4A-87F9-39EF-E92C6365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CDF4D-6AD8-3964-52AF-E4A111E42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6A26B-24B6-5B7A-66FC-D97AE4E5B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61255-8FAC-EF4A-022A-94923A11A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4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B2AEA-B83E-0312-6F4E-D06647621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0124B-E349-229E-1E12-CECEB710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B01D89-B5B8-B755-96C6-07FB45549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7BC34-5A86-F480-FBFE-AD705FDAF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34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4528C-7ABE-9B23-0483-C47E811D6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EE10F-F1B8-489D-8B10-B12A65078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A50F2-FAC8-12A9-96B5-D8B31E92E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591E9-980D-4D54-C308-0AE4A2578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5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3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1692" y="2230350"/>
            <a:ext cx="66504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 </a:t>
            </a:r>
            <a:r>
              <a:rPr lang="en-US" altLang="ko-KR" sz="4450" b="1" dirty="0" err="1">
                <a:solidFill>
                  <a:schemeClr val="accent1">
                    <a:lumMod val="7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mpowering</a:t>
            </a:r>
            <a:endParaRPr 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 </a:t>
            </a:r>
            <a:r>
              <a:rPr lang="en-US" altLang="ko-KR" sz="4450" b="1" dirty="0" err="1">
                <a:solidFill>
                  <a:schemeClr val="accent1">
                    <a:lumMod val="7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ives</a:t>
            </a:r>
            <a:r>
              <a:rPr lang="en-US" altLang="ko-KR" sz="4450" b="1" dirty="0">
                <a:solidFill>
                  <a:schemeClr val="accent1">
                    <a:lumMod val="7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for</a:t>
            </a:r>
            <a:endParaRPr 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 </a:t>
            </a:r>
            <a:r>
              <a:rPr lang="en-US" altLang="ko-KR" sz="4450" b="1" dirty="0" err="1">
                <a:solidFill>
                  <a:schemeClr val="accent1">
                    <a:lumMod val="7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enior</a:t>
            </a:r>
            <a:endParaRPr 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5600"/>
              </a:lnSpc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</a:t>
            </a:r>
            <a:r>
              <a:rPr lang="en-US" altLang="ko-KR" sz="4450" b="1" dirty="0" err="1">
                <a:solidFill>
                  <a:schemeClr val="accent1">
                    <a:lumMod val="7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ctivity</a:t>
            </a:r>
            <a:endParaRPr lang="en-US" altLang="ko-KR" sz="4450" b="1" dirty="0">
              <a:solidFill>
                <a:schemeClr val="accent1">
                  <a:lumMod val="75000"/>
                </a:schemeClr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0506B-9310-B5E1-C56F-23122FAF9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6654" y="7391446"/>
            <a:ext cx="3277057" cy="743054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B8FCCDDE-4C9B-F1D4-3155-21CAF5234046}"/>
              </a:ext>
            </a:extLst>
          </p:cNvPr>
          <p:cNvSpPr/>
          <p:nvPr/>
        </p:nvSpPr>
        <p:spPr>
          <a:xfrm>
            <a:off x="12895182" y="6928390"/>
            <a:ext cx="14304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팀장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팀원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2131" y="7719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사용자 경험 최적화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2734747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51522" y="2795082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938249" y="2897029"/>
            <a:ext cx="21549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직관적</a:t>
            </a: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네비게이션</a:t>
            </a: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바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38249" y="3383161"/>
            <a:ext cx="21549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쉽고 간단한 앱 이동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4054793"/>
            <a:ext cx="4327446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63269" y="412003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8020170" y="4217075"/>
            <a:ext cx="22119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복잡한 기능 최소화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8020170" y="4703207"/>
            <a:ext cx="221194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필수 기능만 제공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374838"/>
            <a:ext cx="6491288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48223" y="5440084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9102090" y="5537121"/>
            <a:ext cx="23052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간단한 UI 구성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102090" y="6023253"/>
            <a:ext cx="23052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어르신 친화적 인터페이스</a:t>
            </a:r>
            <a:endParaRPr lang="en-US" sz="17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F7DEC15-1D47-9879-5BDB-BCCD0CDAE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8289" y="7696126"/>
            <a:ext cx="3229426" cy="533474"/>
          </a:xfrm>
          <a:prstGeom prst="rect">
            <a:avLst/>
          </a:prstGeom>
        </p:spPr>
      </p:pic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63AE55F9-3740-5E69-2C38-C6205C470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517" y="-17978"/>
            <a:ext cx="5486400" cy="82475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6531" y="6430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기술 스택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021440" y="21895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모바일 개발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2529440" y="28167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Android Studio (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개발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환경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2529440" y="325356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2529440" y="369202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Retrofit2 (API 통신)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2625128" y="48463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서버 및 데이터베이스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3139040" y="541954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 Boot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3139040" y="584611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H2 Database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30F413-4177-EAA5-2238-8ED9F8DD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974" y="7644279"/>
            <a:ext cx="3229426" cy="533474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76F26099-E2E7-FC67-4D16-6CA524E3C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6465"/>
            <a:ext cx="5486400" cy="8229600"/>
          </a:xfrm>
          <a:prstGeom prst="rect">
            <a:avLst/>
          </a:prstGeom>
        </p:spPr>
      </p:pic>
      <p:sp>
        <p:nvSpPr>
          <p:cNvPr id="16" name="Shape 4">
            <a:extLst>
              <a:ext uri="{FF2B5EF4-FFF2-40B4-BE49-F238E27FC236}">
                <a16:creationId xmlns:a16="http://schemas.microsoft.com/office/drawing/2014/main" id="{4A599C23-E304-1A02-750A-1499A65895A5}"/>
              </a:ext>
            </a:extLst>
          </p:cNvPr>
          <p:cNvSpPr/>
          <p:nvPr/>
        </p:nvSpPr>
        <p:spPr>
          <a:xfrm>
            <a:off x="366871" y="4440734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3DDB3BD6-981D-FD9E-13D2-2A4E91E673A6}"/>
              </a:ext>
            </a:extLst>
          </p:cNvPr>
          <p:cNvSpPr/>
          <p:nvPr/>
        </p:nvSpPr>
        <p:spPr>
          <a:xfrm>
            <a:off x="337521" y="1897914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9709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설치 및 실행 과정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34722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732032" y="25347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Android Studio 설치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020854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개발 환경을 준비합니다.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3584138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056953" y="3584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클론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070271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소스 코드를 다운로드합니다.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4633555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381994" y="46335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Gradle 동기화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5119687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프로젝트 의존성을 설정합니다.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19593" y="5682972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706916" y="56829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앱 실행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06916" y="6169104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ELSA 앱을 실행합니다.</a:t>
            </a:r>
            <a:endParaRPr lang="en-US" sz="17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58C069-31E0-7C5A-10C1-B05DEAA9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0009" y="7581077"/>
            <a:ext cx="3229426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3259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성과 및 전망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78448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158478" y="47640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핵심 기능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250180"/>
            <a:ext cx="36511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맞춤 운동, 동기부여, 커스텀 루틴, 기록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4401" y="3778448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100%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134689" y="47640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어르신 친화적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34401" y="5250180"/>
            <a:ext cx="36512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완전한 사용자 경험 최적화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D7ADB-BE71-305E-1FED-BCF855957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DE7C08D-FF99-ACF2-551F-7AED751A60F6}"/>
              </a:ext>
            </a:extLst>
          </p:cNvPr>
          <p:cNvSpPr/>
          <p:nvPr/>
        </p:nvSpPr>
        <p:spPr>
          <a:xfrm>
            <a:off x="3396579" y="1593438"/>
            <a:ext cx="8584300" cy="47724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87D599-EBAE-A05F-3BB2-F01CF5A28FA9}"/>
              </a:ext>
            </a:extLst>
          </p:cNvPr>
          <p:cNvSpPr/>
          <p:nvPr/>
        </p:nvSpPr>
        <p:spPr>
          <a:xfrm>
            <a:off x="3228841" y="1436324"/>
            <a:ext cx="8584300" cy="477240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CF9924C3-9EF0-1CBC-4404-93E8479B4B0D}"/>
              </a:ext>
            </a:extLst>
          </p:cNvPr>
          <p:cNvSpPr/>
          <p:nvPr/>
        </p:nvSpPr>
        <p:spPr>
          <a:xfrm>
            <a:off x="5410797" y="3680971"/>
            <a:ext cx="4120533" cy="325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</a:t>
            </a:r>
            <a:r>
              <a:rPr lang="ko-KR" alt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프로젝트 </a:t>
            </a:r>
            <a:r>
              <a:rPr lang="en-US" altLang="ko-KR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</a:t>
            </a:r>
            <a:endParaRPr lang="en-US" sz="5000" dirty="0"/>
          </a:p>
        </p:txBody>
      </p:sp>
      <p:pic>
        <p:nvPicPr>
          <p:cNvPr id="29" name="그래픽 28" descr="야자나무">
            <a:extLst>
              <a:ext uri="{FF2B5EF4-FFF2-40B4-BE49-F238E27FC236}">
                <a16:creationId xmlns:a16="http://schemas.microsoft.com/office/drawing/2014/main" id="{07D43000-BE48-6226-8673-A92F12849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3770" y="2532099"/>
            <a:ext cx="4271554" cy="4271554"/>
          </a:xfrm>
          <a:prstGeom prst="rect">
            <a:avLst/>
          </a:prstGeom>
        </p:spPr>
      </p:pic>
      <p:pic>
        <p:nvPicPr>
          <p:cNvPr id="30" name="그래픽 29" descr="야자나무">
            <a:extLst>
              <a:ext uri="{FF2B5EF4-FFF2-40B4-BE49-F238E27FC236}">
                <a16:creationId xmlns:a16="http://schemas.microsoft.com/office/drawing/2014/main" id="{04040B10-5408-6314-A7EE-2CF67ACE7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505" y="2882545"/>
            <a:ext cx="4271554" cy="4271554"/>
          </a:xfrm>
          <a:prstGeom prst="rect">
            <a:avLst/>
          </a:prstGeom>
        </p:spPr>
      </p:pic>
      <p:pic>
        <p:nvPicPr>
          <p:cNvPr id="31" name="그래픽 30" descr="야자나무">
            <a:extLst>
              <a:ext uri="{FF2B5EF4-FFF2-40B4-BE49-F238E27FC236}">
                <a16:creationId xmlns:a16="http://schemas.microsoft.com/office/drawing/2014/main" id="{C2B44AA2-A8B6-8CDB-807D-E48560FFF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6661" y="2969911"/>
            <a:ext cx="4271554" cy="42715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58B1A38-AD0F-26E8-6CF1-4E00B077B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355" y="7421523"/>
            <a:ext cx="327705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20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A69E-4260-5C86-DDE0-DD1D0B7F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E53386-E860-93DF-D070-B89D11B6A52E}"/>
              </a:ext>
            </a:extLst>
          </p:cNvPr>
          <p:cNvSpPr/>
          <p:nvPr/>
        </p:nvSpPr>
        <p:spPr>
          <a:xfrm>
            <a:off x="3396579" y="1593438"/>
            <a:ext cx="8584300" cy="47724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30CA94-7D26-163D-0AA1-2DD7B5A87492}"/>
              </a:ext>
            </a:extLst>
          </p:cNvPr>
          <p:cNvSpPr/>
          <p:nvPr/>
        </p:nvSpPr>
        <p:spPr>
          <a:xfrm>
            <a:off x="3228841" y="1436324"/>
            <a:ext cx="8584300" cy="477240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0C3E64CF-CD64-3DAA-36CC-F1972124DF63}"/>
              </a:ext>
            </a:extLst>
          </p:cNvPr>
          <p:cNvSpPr/>
          <p:nvPr/>
        </p:nvSpPr>
        <p:spPr>
          <a:xfrm>
            <a:off x="5410797" y="3680971"/>
            <a:ext cx="4120533" cy="325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</a:t>
            </a:r>
            <a:r>
              <a:rPr lang="ko-KR" alt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스토리보드</a:t>
            </a:r>
            <a:endParaRPr lang="en-US" sz="5000" dirty="0"/>
          </a:p>
        </p:txBody>
      </p:sp>
      <p:pic>
        <p:nvPicPr>
          <p:cNvPr id="30" name="그래픽 29" descr="야자나무">
            <a:extLst>
              <a:ext uri="{FF2B5EF4-FFF2-40B4-BE49-F238E27FC236}">
                <a16:creationId xmlns:a16="http://schemas.microsoft.com/office/drawing/2014/main" id="{00F07E1D-2E14-B299-A095-CD6466DD2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802" y="2696477"/>
            <a:ext cx="4271554" cy="4271554"/>
          </a:xfrm>
          <a:prstGeom prst="rect">
            <a:avLst/>
          </a:prstGeom>
        </p:spPr>
      </p:pic>
      <p:pic>
        <p:nvPicPr>
          <p:cNvPr id="31" name="그래픽 30" descr="야자나무">
            <a:extLst>
              <a:ext uri="{FF2B5EF4-FFF2-40B4-BE49-F238E27FC236}">
                <a16:creationId xmlns:a16="http://schemas.microsoft.com/office/drawing/2014/main" id="{FB5B8A41-18EC-1A2F-F6FD-4F91C54CF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840" y="1436324"/>
            <a:ext cx="4271554" cy="4271554"/>
          </a:xfrm>
          <a:prstGeom prst="rect">
            <a:avLst/>
          </a:prstGeom>
        </p:spPr>
      </p:pic>
      <p:pic>
        <p:nvPicPr>
          <p:cNvPr id="2" name="그래픽 1" descr="야자나무">
            <a:extLst>
              <a:ext uri="{FF2B5EF4-FFF2-40B4-BE49-F238E27FC236}">
                <a16:creationId xmlns:a16="http://schemas.microsoft.com/office/drawing/2014/main" id="{33322E7C-2CD8-478D-72EB-66053CA45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767" y="677020"/>
            <a:ext cx="4271554" cy="42715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CCC721-FE07-D30E-77EE-A7AC85E0E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355" y="7421523"/>
            <a:ext cx="327705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0E604-6389-54D8-834F-C760953C5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151D70B-E0BF-A7CD-1A84-75E2A33A30E6}"/>
              </a:ext>
            </a:extLst>
          </p:cNvPr>
          <p:cNvSpPr/>
          <p:nvPr/>
        </p:nvSpPr>
        <p:spPr>
          <a:xfrm>
            <a:off x="3396579" y="1593438"/>
            <a:ext cx="8584300" cy="47724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61925D9-E324-EF8F-C24A-173D5E807EE4}"/>
              </a:ext>
            </a:extLst>
          </p:cNvPr>
          <p:cNvSpPr/>
          <p:nvPr/>
        </p:nvSpPr>
        <p:spPr>
          <a:xfrm>
            <a:off x="3228841" y="1436324"/>
            <a:ext cx="8584300" cy="477240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A93A6E1D-1256-4F65-8AE8-8E1A3FCFC5D4}"/>
              </a:ext>
            </a:extLst>
          </p:cNvPr>
          <p:cNvSpPr/>
          <p:nvPr/>
        </p:nvSpPr>
        <p:spPr>
          <a:xfrm>
            <a:off x="4824418" y="3704342"/>
            <a:ext cx="4120533" cy="325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</a:t>
            </a:r>
            <a:r>
              <a:rPr lang="ko-KR" alt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팀원 별 </a:t>
            </a:r>
            <a:r>
              <a:rPr lang="en-US" altLang="ko-KR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action/plan</a:t>
            </a:r>
            <a:endParaRPr lang="en-US" sz="5000" dirty="0"/>
          </a:p>
        </p:txBody>
      </p:sp>
      <p:pic>
        <p:nvPicPr>
          <p:cNvPr id="30" name="그래픽 29" descr="야자나무">
            <a:extLst>
              <a:ext uri="{FF2B5EF4-FFF2-40B4-BE49-F238E27FC236}">
                <a16:creationId xmlns:a16="http://schemas.microsoft.com/office/drawing/2014/main" id="{8378F867-56E7-86E7-11B4-9010AFDD2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9122" y="0"/>
            <a:ext cx="4271554" cy="4271554"/>
          </a:xfrm>
          <a:prstGeom prst="rect">
            <a:avLst/>
          </a:prstGeom>
        </p:spPr>
      </p:pic>
      <p:pic>
        <p:nvPicPr>
          <p:cNvPr id="31" name="그래픽 30" descr="야자나무">
            <a:extLst>
              <a:ext uri="{FF2B5EF4-FFF2-40B4-BE49-F238E27FC236}">
                <a16:creationId xmlns:a16="http://schemas.microsoft.com/office/drawing/2014/main" id="{260F2F88-A3BF-0E0F-D67A-21319CBC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840" y="1436324"/>
            <a:ext cx="4271554" cy="4271554"/>
          </a:xfrm>
          <a:prstGeom prst="rect">
            <a:avLst/>
          </a:prstGeom>
        </p:spPr>
      </p:pic>
      <p:pic>
        <p:nvPicPr>
          <p:cNvPr id="2" name="그래픽 1" descr="야자나무">
            <a:extLst>
              <a:ext uri="{FF2B5EF4-FFF2-40B4-BE49-F238E27FC236}">
                <a16:creationId xmlns:a16="http://schemas.microsoft.com/office/drawing/2014/main" id="{C92062BA-D4E2-BD75-456D-C1AD3282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767" y="677020"/>
            <a:ext cx="4271554" cy="42715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F1D6B4-BC86-FF1C-B51F-F1AB52DE2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355" y="7421523"/>
            <a:ext cx="327705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6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C2ED-465D-5059-FE66-1A2C4175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7F1913-F0E8-8E87-E1BE-2F96D2E6E54D}"/>
              </a:ext>
            </a:extLst>
          </p:cNvPr>
          <p:cNvSpPr/>
          <p:nvPr/>
        </p:nvSpPr>
        <p:spPr>
          <a:xfrm>
            <a:off x="3396579" y="1593438"/>
            <a:ext cx="8584300" cy="47724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BA5B1C-0A70-399D-C528-1E335978826B}"/>
              </a:ext>
            </a:extLst>
          </p:cNvPr>
          <p:cNvSpPr/>
          <p:nvPr/>
        </p:nvSpPr>
        <p:spPr>
          <a:xfrm>
            <a:off x="3228841" y="1436324"/>
            <a:ext cx="8584300" cy="477240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9EDCA6DC-4E7A-B7B9-6D65-8EE034AB6672}"/>
              </a:ext>
            </a:extLst>
          </p:cNvPr>
          <p:cNvSpPr/>
          <p:nvPr/>
        </p:nvSpPr>
        <p:spPr>
          <a:xfrm>
            <a:off x="5075321" y="3788910"/>
            <a:ext cx="4120533" cy="325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</a:t>
            </a:r>
            <a:r>
              <a:rPr lang="ko-KR" alt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스크럼 미팅 현황</a:t>
            </a:r>
            <a:endParaRPr lang="en-US" sz="5000" dirty="0"/>
          </a:p>
        </p:txBody>
      </p:sp>
      <p:pic>
        <p:nvPicPr>
          <p:cNvPr id="30" name="그래픽 29" descr="야자나무">
            <a:extLst>
              <a:ext uri="{FF2B5EF4-FFF2-40B4-BE49-F238E27FC236}">
                <a16:creationId xmlns:a16="http://schemas.microsoft.com/office/drawing/2014/main" id="{C35D4161-B886-E0E4-1BC0-F5FC5924B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802" y="2696477"/>
            <a:ext cx="4271554" cy="4271554"/>
          </a:xfrm>
          <a:prstGeom prst="rect">
            <a:avLst/>
          </a:prstGeom>
        </p:spPr>
      </p:pic>
      <p:pic>
        <p:nvPicPr>
          <p:cNvPr id="31" name="그래픽 30" descr="야자나무">
            <a:extLst>
              <a:ext uri="{FF2B5EF4-FFF2-40B4-BE49-F238E27FC236}">
                <a16:creationId xmlns:a16="http://schemas.microsoft.com/office/drawing/2014/main" id="{991108D0-A5B4-2BBA-EE56-CA801D36C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840" y="2941274"/>
            <a:ext cx="4271554" cy="42715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20274C-CD67-E9C7-8D76-2F9CE8448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355" y="7421523"/>
            <a:ext cx="3277057" cy="7430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D6C09E-FECC-58D0-A559-F24B5DE54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343" y="7486546"/>
            <a:ext cx="327705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0177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(4/25)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701671" y="3067883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244709" y="283940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295519" y="291381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71661" y="29138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71661" y="3399949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정강훈, 진우혁: 프로젝트 문서화 작업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01671" y="4408408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709" y="417992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10609" y="425478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571661" y="42543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71661" y="474047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데이터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탐색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기본적인 어플의 뼈대 잡기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571661" y="6080998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54E1379-D302-4EEC-C127-64D2B836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355" y="7421523"/>
            <a:ext cx="3277057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091A8-80EB-6D51-9DC6-41E600D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48B2137-9B09-CEDE-D38C-458DA4EF61C3}"/>
              </a:ext>
            </a:extLst>
          </p:cNvPr>
          <p:cNvSpPr/>
          <p:nvPr/>
        </p:nvSpPr>
        <p:spPr>
          <a:xfrm>
            <a:off x="1317109" y="155876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(5/2)</a:t>
            </a:r>
            <a:endParaRPr lang="en-US" sz="44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DFB00AB-D51B-ED88-23E3-FC32D8CDF7CD}"/>
              </a:ext>
            </a:extLst>
          </p:cNvPr>
          <p:cNvSpPr/>
          <p:nvPr/>
        </p:nvSpPr>
        <p:spPr>
          <a:xfrm>
            <a:off x="1774071" y="2824877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17E75FC8-D248-2214-8A86-B0E6855A16C8}"/>
              </a:ext>
            </a:extLst>
          </p:cNvPr>
          <p:cNvSpPr/>
          <p:nvPr/>
        </p:nvSpPr>
        <p:spPr>
          <a:xfrm>
            <a:off x="1317109" y="259639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4F6C29C-1C86-528C-43E7-704A0706D30B}"/>
              </a:ext>
            </a:extLst>
          </p:cNvPr>
          <p:cNvSpPr/>
          <p:nvPr/>
        </p:nvSpPr>
        <p:spPr>
          <a:xfrm>
            <a:off x="1367919" y="267081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C5AD8E4-C234-C59A-2675-E91BB17F5590}"/>
              </a:ext>
            </a:extLst>
          </p:cNvPr>
          <p:cNvSpPr/>
          <p:nvPr/>
        </p:nvSpPr>
        <p:spPr>
          <a:xfrm>
            <a:off x="2644061" y="26708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53226B3-8ED7-CD22-40DC-27BA819ECC8F}"/>
              </a:ext>
            </a:extLst>
          </p:cNvPr>
          <p:cNvSpPr/>
          <p:nvPr/>
        </p:nvSpPr>
        <p:spPr>
          <a:xfrm>
            <a:off x="2644061" y="315694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데이터 찾아보기</a:t>
            </a: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네비게이션 바와 화면 간 이동 구현</a:t>
            </a: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DA86776-88C5-93B1-28CD-5CA022117A94}"/>
              </a:ext>
            </a:extLst>
          </p:cNvPr>
          <p:cNvSpPr/>
          <p:nvPr/>
        </p:nvSpPr>
        <p:spPr>
          <a:xfrm>
            <a:off x="1774071" y="4165402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0FB80429-BD16-CC74-73DA-58B50981B5BD}"/>
              </a:ext>
            </a:extLst>
          </p:cNvPr>
          <p:cNvSpPr/>
          <p:nvPr/>
        </p:nvSpPr>
        <p:spPr>
          <a:xfrm>
            <a:off x="1317109" y="39369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D3E1927-6783-8347-3E0A-BC8CB842D09C}"/>
              </a:ext>
            </a:extLst>
          </p:cNvPr>
          <p:cNvSpPr/>
          <p:nvPr/>
        </p:nvSpPr>
        <p:spPr>
          <a:xfrm>
            <a:off x="1383009" y="401178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09AB8BF4-5022-FAB2-5DDA-8EE9E38B043E}"/>
              </a:ext>
            </a:extLst>
          </p:cNvPr>
          <p:cNvSpPr/>
          <p:nvPr/>
        </p:nvSpPr>
        <p:spPr>
          <a:xfrm>
            <a:off x="2644061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CC79D30B-5DAF-EBAD-0D94-C038324F6D5E}"/>
              </a:ext>
            </a:extLst>
          </p:cNvPr>
          <p:cNvSpPr/>
          <p:nvPr/>
        </p:nvSpPr>
        <p:spPr>
          <a:xfrm>
            <a:off x="2644061" y="4497467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깃허브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파일 복구 및 운동 부위 선택 화면 구현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로그인 및 회원가입 기능 구현</a:t>
            </a:r>
            <a:endParaRPr lang="en-US" sz="17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D79A9F48-BA4A-EBFA-DE0A-D3929BCC3AE0}"/>
              </a:ext>
            </a:extLst>
          </p:cNvPr>
          <p:cNvSpPr/>
          <p:nvPr/>
        </p:nvSpPr>
        <p:spPr>
          <a:xfrm>
            <a:off x="1774071" y="5505927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FDC96241-1AE1-B8F5-AAF7-17F0E4C45B05}"/>
              </a:ext>
            </a:extLst>
          </p:cNvPr>
          <p:cNvSpPr/>
          <p:nvPr/>
        </p:nvSpPr>
        <p:spPr>
          <a:xfrm>
            <a:off x="1317109" y="527744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B836FA75-0BAC-9E49-91F8-5DCD737C4629}"/>
              </a:ext>
            </a:extLst>
          </p:cNvPr>
          <p:cNvSpPr/>
          <p:nvPr/>
        </p:nvSpPr>
        <p:spPr>
          <a:xfrm>
            <a:off x="1374557" y="535186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71993EFE-0C9E-8B57-468C-05EAF27B0EE3}"/>
              </a:ext>
            </a:extLst>
          </p:cNvPr>
          <p:cNvSpPr/>
          <p:nvPr/>
        </p:nvSpPr>
        <p:spPr>
          <a:xfrm>
            <a:off x="2644061" y="53518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장애물</a:t>
            </a: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/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이슈</a:t>
            </a:r>
            <a:endParaRPr lang="en-US" sz="22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948EC34B-C853-7FC1-F5AA-63312A1D6008}"/>
              </a:ext>
            </a:extLst>
          </p:cNvPr>
          <p:cNvSpPr/>
          <p:nvPr/>
        </p:nvSpPr>
        <p:spPr>
          <a:xfrm>
            <a:off x="2644061" y="5837992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E93FA05-7584-D197-823D-0D836645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343" y="7421523"/>
            <a:ext cx="3277057" cy="743054"/>
          </a:xfrm>
          <a:prstGeom prst="rect">
            <a:avLst/>
          </a:prstGeom>
        </p:spPr>
      </p:pic>
      <p:sp>
        <p:nvSpPr>
          <p:cNvPr id="4" name="Text 11">
            <a:extLst>
              <a:ext uri="{FF2B5EF4-FFF2-40B4-BE49-F238E27FC236}">
                <a16:creationId xmlns:a16="http://schemas.microsoft.com/office/drawing/2014/main" id="{7E0B6483-7A3B-BCA3-EAE9-2282700EC4D4}"/>
              </a:ext>
            </a:extLst>
          </p:cNvPr>
          <p:cNvSpPr/>
          <p:nvPr/>
        </p:nvSpPr>
        <p:spPr>
          <a:xfrm>
            <a:off x="2644061" y="5837991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깃허브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커밋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실수로 인해 문서 소실</a:t>
            </a:r>
            <a:endParaRPr lang="en-US" sz="1700" dirty="0"/>
          </a:p>
        </p:txBody>
      </p:sp>
      <p:pic>
        <p:nvPicPr>
          <p:cNvPr id="20" name="Image 0">
            <a:extLst>
              <a:ext uri="{FF2B5EF4-FFF2-40B4-BE49-F238E27FC236}">
                <a16:creationId xmlns:a16="http://schemas.microsoft.com/office/drawing/2014/main" id="{34B86116-1D76-5D86-408A-8E43206C4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139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7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DA114-03BE-B2AF-BC04-001BEC13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5FFB24-1507-E552-59DD-338FF976EB34}"/>
              </a:ext>
            </a:extLst>
          </p:cNvPr>
          <p:cNvSpPr/>
          <p:nvPr/>
        </p:nvSpPr>
        <p:spPr>
          <a:xfrm>
            <a:off x="6196929" y="412339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2D4E1C-2AC9-9727-7F8B-B1B8A54E0204}"/>
              </a:ext>
            </a:extLst>
          </p:cNvPr>
          <p:cNvSpPr/>
          <p:nvPr/>
        </p:nvSpPr>
        <p:spPr>
          <a:xfrm>
            <a:off x="6178075" y="1631543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475BF2-FF5D-5BCE-2F27-57D9578DEAAF}"/>
              </a:ext>
            </a:extLst>
          </p:cNvPr>
          <p:cNvSpPr/>
          <p:nvPr/>
        </p:nvSpPr>
        <p:spPr>
          <a:xfrm>
            <a:off x="6187503" y="3025140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0A1B63-418C-B7AD-C3F5-993C8CBD78B2}"/>
              </a:ext>
            </a:extLst>
          </p:cNvPr>
          <p:cNvSpPr/>
          <p:nvPr/>
        </p:nvSpPr>
        <p:spPr>
          <a:xfrm>
            <a:off x="6187503" y="4388012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59521D-FA4C-C81F-E78F-8004DA31C493}"/>
              </a:ext>
            </a:extLst>
          </p:cNvPr>
          <p:cNvSpPr/>
          <p:nvPr/>
        </p:nvSpPr>
        <p:spPr>
          <a:xfrm>
            <a:off x="6178075" y="5816172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D2984F-7487-EB7C-3CF7-8C1C157AD859}"/>
              </a:ext>
            </a:extLst>
          </p:cNvPr>
          <p:cNvSpPr/>
          <p:nvPr/>
        </p:nvSpPr>
        <p:spPr>
          <a:xfrm>
            <a:off x="6029191" y="255225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EEEEC57-3923-9A8C-0500-EE96B73C5F60}"/>
              </a:ext>
            </a:extLst>
          </p:cNvPr>
          <p:cNvSpPr/>
          <p:nvPr/>
        </p:nvSpPr>
        <p:spPr>
          <a:xfrm>
            <a:off x="6027246" y="1439864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CA5BD45-11FC-5A09-BA83-F42BA6F5D02B}"/>
              </a:ext>
            </a:extLst>
          </p:cNvPr>
          <p:cNvSpPr/>
          <p:nvPr/>
        </p:nvSpPr>
        <p:spPr>
          <a:xfrm>
            <a:off x="6027246" y="2827176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058788-B1F5-3320-AFE6-A6628F48F34A}"/>
              </a:ext>
            </a:extLst>
          </p:cNvPr>
          <p:cNvSpPr/>
          <p:nvPr/>
        </p:nvSpPr>
        <p:spPr>
          <a:xfrm>
            <a:off x="6027246" y="4198190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C2E686-6188-05CF-4E96-AAABEB9F3A41}"/>
              </a:ext>
            </a:extLst>
          </p:cNvPr>
          <p:cNvSpPr/>
          <p:nvPr/>
        </p:nvSpPr>
        <p:spPr>
          <a:xfrm>
            <a:off x="6027246" y="5626350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0D98F11-3A02-E7BA-E5BA-AE94F9127BDF}"/>
              </a:ext>
            </a:extLst>
          </p:cNvPr>
          <p:cNvSpPr/>
          <p:nvPr/>
        </p:nvSpPr>
        <p:spPr>
          <a:xfrm>
            <a:off x="1694585" y="1454574"/>
            <a:ext cx="2655215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E799D3-5939-E914-5AF9-7E1AD13ED0AF}"/>
              </a:ext>
            </a:extLst>
          </p:cNvPr>
          <p:cNvSpPr/>
          <p:nvPr/>
        </p:nvSpPr>
        <p:spPr>
          <a:xfrm>
            <a:off x="1526847" y="1297460"/>
            <a:ext cx="2655215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51C7109-A8A1-C5FB-FFB0-203AAF3DF2AA}"/>
              </a:ext>
            </a:extLst>
          </p:cNvPr>
          <p:cNvSpPr/>
          <p:nvPr/>
        </p:nvSpPr>
        <p:spPr>
          <a:xfrm>
            <a:off x="2226228" y="1351172"/>
            <a:ext cx="22506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목차</a:t>
            </a:r>
            <a:endParaRPr 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92621E7C-76BF-23B3-DAC5-B6B53EBB88A4}"/>
              </a:ext>
            </a:extLst>
          </p:cNvPr>
          <p:cNvSpPr/>
          <p:nvPr/>
        </p:nvSpPr>
        <p:spPr>
          <a:xfrm>
            <a:off x="7315200" y="5176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0. 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팀원 소개 및 프로젝트 소개</a:t>
            </a:r>
            <a:endParaRPr lang="en-US" sz="22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4AEDB85C-5ABC-7C0E-8655-5BCF4F1DC868}"/>
              </a:ext>
            </a:extLst>
          </p:cNvPr>
          <p:cNvSpPr/>
          <p:nvPr/>
        </p:nvSpPr>
        <p:spPr>
          <a:xfrm>
            <a:off x="7315199" y="17032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</a:t>
            </a: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</a:t>
            </a:r>
            <a:endParaRPr lang="en-US" sz="22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1D272857-CD2B-09B8-064E-EC0EE9584903}"/>
              </a:ext>
            </a:extLst>
          </p:cNvPr>
          <p:cNvSpPr/>
          <p:nvPr/>
        </p:nvSpPr>
        <p:spPr>
          <a:xfrm>
            <a:off x="7315200" y="30525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2200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7F93979C-7E45-2184-9AE2-F02C92B5A2CF}"/>
              </a:ext>
            </a:extLst>
          </p:cNvPr>
          <p:cNvSpPr/>
          <p:nvPr/>
        </p:nvSpPr>
        <p:spPr>
          <a:xfrm>
            <a:off x="7315200" y="44486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팀원 별 </a:t>
            </a: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action/plan</a:t>
            </a:r>
            <a:endParaRPr lang="en-US" sz="220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EBAC18A0-1498-24B6-5F57-9B774348E715}"/>
              </a:ext>
            </a:extLst>
          </p:cNvPr>
          <p:cNvSpPr/>
          <p:nvPr/>
        </p:nvSpPr>
        <p:spPr>
          <a:xfrm>
            <a:off x="7315200" y="58030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스크럼 미팅 현황</a:t>
            </a:r>
            <a:endParaRPr lang="en-US" sz="2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8DDCEA9-A25C-FA69-1894-395A17EFAAEB}"/>
              </a:ext>
            </a:extLst>
          </p:cNvPr>
          <p:cNvSpPr/>
          <p:nvPr/>
        </p:nvSpPr>
        <p:spPr>
          <a:xfrm>
            <a:off x="6178075" y="7176490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E3A03ED-C1F8-142B-2611-836E5EAEB1D9}"/>
              </a:ext>
            </a:extLst>
          </p:cNvPr>
          <p:cNvSpPr/>
          <p:nvPr/>
        </p:nvSpPr>
        <p:spPr>
          <a:xfrm>
            <a:off x="6027246" y="6986668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4F7F6D4C-675E-3730-4F1E-C84BA8F2F022}"/>
              </a:ext>
            </a:extLst>
          </p:cNvPr>
          <p:cNvSpPr/>
          <p:nvPr/>
        </p:nvSpPr>
        <p:spPr>
          <a:xfrm>
            <a:off x="7315198" y="71764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</a:t>
            </a: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Github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소스 설명</a:t>
            </a:r>
            <a:endParaRPr lang="en-US" sz="2200" dirty="0"/>
          </a:p>
        </p:txBody>
      </p:sp>
      <p:pic>
        <p:nvPicPr>
          <p:cNvPr id="29" name="그래픽 28" descr="야자나무">
            <a:extLst>
              <a:ext uri="{FF2B5EF4-FFF2-40B4-BE49-F238E27FC236}">
                <a16:creationId xmlns:a16="http://schemas.microsoft.com/office/drawing/2014/main" id="{52A38A6D-A842-E438-D304-556F7F4DE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087" y="3435206"/>
            <a:ext cx="4271554" cy="4271554"/>
          </a:xfrm>
          <a:prstGeom prst="rect">
            <a:avLst/>
          </a:prstGeom>
        </p:spPr>
      </p:pic>
      <p:pic>
        <p:nvPicPr>
          <p:cNvPr id="30" name="그래픽 29" descr="야자나무">
            <a:extLst>
              <a:ext uri="{FF2B5EF4-FFF2-40B4-BE49-F238E27FC236}">
                <a16:creationId xmlns:a16="http://schemas.microsoft.com/office/drawing/2014/main" id="{6B7D0BFB-B955-079E-A547-D41626069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505" y="2882545"/>
            <a:ext cx="4271554" cy="4271554"/>
          </a:xfrm>
          <a:prstGeom prst="rect">
            <a:avLst/>
          </a:prstGeom>
        </p:spPr>
      </p:pic>
      <p:pic>
        <p:nvPicPr>
          <p:cNvPr id="31" name="그래픽 30" descr="야자나무">
            <a:extLst>
              <a:ext uri="{FF2B5EF4-FFF2-40B4-BE49-F238E27FC236}">
                <a16:creationId xmlns:a16="http://schemas.microsoft.com/office/drawing/2014/main" id="{3E7147B3-27D6-AD9B-3728-D6A6DC07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9690" y="3608086"/>
            <a:ext cx="4271554" cy="42715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C836E6-C13C-566E-522A-89CFB4A61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5323" y="7706759"/>
            <a:ext cx="2019089" cy="4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5FF7B-CE71-FF3E-F116-069E7151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04FBD7E-ED71-E46A-3D33-9000627CA4F2}"/>
              </a:ext>
            </a:extLst>
          </p:cNvPr>
          <p:cNvSpPr/>
          <p:nvPr/>
        </p:nvSpPr>
        <p:spPr>
          <a:xfrm>
            <a:off x="6615964" y="139707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(5/9)</a:t>
            </a:r>
            <a:endParaRPr lang="en-US" sz="44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D912DFE-9677-9B6E-872D-C36DF6A0FD1D}"/>
              </a:ext>
            </a:extLst>
          </p:cNvPr>
          <p:cNvSpPr/>
          <p:nvPr/>
        </p:nvSpPr>
        <p:spPr>
          <a:xfrm>
            <a:off x="7072926" y="2663188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BF22339-D421-7E42-C82B-05EAB76A46AA}"/>
              </a:ext>
            </a:extLst>
          </p:cNvPr>
          <p:cNvSpPr/>
          <p:nvPr/>
        </p:nvSpPr>
        <p:spPr>
          <a:xfrm>
            <a:off x="6615964" y="243470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3CA4DBD-D765-8528-67EE-D20560457770}"/>
              </a:ext>
            </a:extLst>
          </p:cNvPr>
          <p:cNvSpPr/>
          <p:nvPr/>
        </p:nvSpPr>
        <p:spPr>
          <a:xfrm>
            <a:off x="6666774" y="250912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99149CA-45FB-44BC-BC40-5880682BBD95}"/>
              </a:ext>
            </a:extLst>
          </p:cNvPr>
          <p:cNvSpPr/>
          <p:nvPr/>
        </p:nvSpPr>
        <p:spPr>
          <a:xfrm>
            <a:off x="7942916" y="2509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1B3A187-2066-E3AA-65E5-A35A2A9B34B6}"/>
              </a:ext>
            </a:extLst>
          </p:cNvPr>
          <p:cNvSpPr/>
          <p:nvPr/>
        </p:nvSpPr>
        <p:spPr>
          <a:xfrm>
            <a:off x="7942916" y="2995254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깃허브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파일 일부 복원 및 운동 부위 선택 화면 구현</a:t>
            </a: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로그인 및 회원가입 기능 구현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화면 기본 요소 구현</a:t>
            </a: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6BAA676-43B5-73AB-FEE1-CC54BBA272CC}"/>
              </a:ext>
            </a:extLst>
          </p:cNvPr>
          <p:cNvSpPr/>
          <p:nvPr/>
        </p:nvSpPr>
        <p:spPr>
          <a:xfrm>
            <a:off x="7072926" y="4003713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07EBE673-78C3-C8C1-4DF4-80CC5690CE79}"/>
              </a:ext>
            </a:extLst>
          </p:cNvPr>
          <p:cNvSpPr/>
          <p:nvPr/>
        </p:nvSpPr>
        <p:spPr>
          <a:xfrm>
            <a:off x="6615964" y="37752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DD6159F-3ADA-D632-9056-669C1A44828E}"/>
              </a:ext>
            </a:extLst>
          </p:cNvPr>
          <p:cNvSpPr/>
          <p:nvPr/>
        </p:nvSpPr>
        <p:spPr>
          <a:xfrm>
            <a:off x="6681864" y="385009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ED2FE721-78F0-6022-2A70-59F13BC18FFD}"/>
              </a:ext>
            </a:extLst>
          </p:cNvPr>
          <p:cNvSpPr/>
          <p:nvPr/>
        </p:nvSpPr>
        <p:spPr>
          <a:xfrm>
            <a:off x="7942916" y="38496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AF0CA4A3-D365-747B-3EDF-405A91DAC383}"/>
              </a:ext>
            </a:extLst>
          </p:cNvPr>
          <p:cNvSpPr/>
          <p:nvPr/>
        </p:nvSpPr>
        <p:spPr>
          <a:xfrm>
            <a:off x="7942916" y="4335778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부위 선택 화면 </a:t>
            </a:r>
            <a:r>
              <a:rPr lang="en-US" altLang="ko-KR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svg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파일 수정 및 맵핑 기능 구현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커스텀 화면 세부 내용 구현</a:t>
            </a:r>
            <a:endParaRPr lang="en-US" sz="17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2E3CA838-AB40-14F7-C5F9-F0B0C914D036}"/>
              </a:ext>
            </a:extLst>
          </p:cNvPr>
          <p:cNvSpPr/>
          <p:nvPr/>
        </p:nvSpPr>
        <p:spPr>
          <a:xfrm>
            <a:off x="7072926" y="5344238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169F02B0-342A-D396-93D1-12FB87E535B3}"/>
              </a:ext>
            </a:extLst>
          </p:cNvPr>
          <p:cNvSpPr/>
          <p:nvPr/>
        </p:nvSpPr>
        <p:spPr>
          <a:xfrm>
            <a:off x="6615964" y="51157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322FD2A4-2BD9-B8C1-AD37-4F4481358757}"/>
              </a:ext>
            </a:extLst>
          </p:cNvPr>
          <p:cNvSpPr/>
          <p:nvPr/>
        </p:nvSpPr>
        <p:spPr>
          <a:xfrm>
            <a:off x="6673412" y="519017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B876F4E6-48F9-34F8-F5EA-58703F6424B1}"/>
              </a:ext>
            </a:extLst>
          </p:cNvPr>
          <p:cNvSpPr/>
          <p:nvPr/>
        </p:nvSpPr>
        <p:spPr>
          <a:xfrm>
            <a:off x="7942916" y="51901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장애물</a:t>
            </a: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/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이슈</a:t>
            </a:r>
            <a:endParaRPr lang="en-US" sz="22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9E46EFB1-48AB-4DF0-2FD1-31D20A743891}"/>
              </a:ext>
            </a:extLst>
          </p:cNvPr>
          <p:cNvSpPr/>
          <p:nvPr/>
        </p:nvSpPr>
        <p:spPr>
          <a:xfrm>
            <a:off x="7942916" y="567630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88B125E-21F2-0EA5-FC32-FE45936A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343" y="7421523"/>
            <a:ext cx="3277057" cy="743054"/>
          </a:xfrm>
          <a:prstGeom prst="rect">
            <a:avLst/>
          </a:prstGeom>
        </p:spPr>
      </p:pic>
      <p:sp>
        <p:nvSpPr>
          <p:cNvPr id="4" name="Text 11">
            <a:extLst>
              <a:ext uri="{FF2B5EF4-FFF2-40B4-BE49-F238E27FC236}">
                <a16:creationId xmlns:a16="http://schemas.microsoft.com/office/drawing/2014/main" id="{90E15B19-74F7-732A-C085-5F657FA0A3D2}"/>
              </a:ext>
            </a:extLst>
          </p:cNvPr>
          <p:cNvSpPr/>
          <p:nvPr/>
        </p:nvSpPr>
        <p:spPr>
          <a:xfrm>
            <a:off x="7942916" y="5676302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svg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파일의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path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가 복잡해 맵핑 기능 제한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안드로이드 기기에서 빌드를 실행했을 때 서버에 연결 불가</a:t>
            </a:r>
            <a:endParaRPr lang="en-US" altLang="ko-KR" sz="1700" dirty="0" err="1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0F2E4422-9D6C-E97B-2763-9FDD138CE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77280" cy="823216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6670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6D35-16D0-2054-114A-6A139366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FFAFD81-129D-6F39-1052-92EEA0819501}"/>
              </a:ext>
            </a:extLst>
          </p:cNvPr>
          <p:cNvSpPr/>
          <p:nvPr/>
        </p:nvSpPr>
        <p:spPr>
          <a:xfrm>
            <a:off x="1073269" y="189916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(5/16)</a:t>
            </a:r>
            <a:endParaRPr lang="en-US" sz="44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D09D9746-6BF8-B1AB-E2EA-DE77BD059923}"/>
              </a:ext>
            </a:extLst>
          </p:cNvPr>
          <p:cNvSpPr/>
          <p:nvPr/>
        </p:nvSpPr>
        <p:spPr>
          <a:xfrm>
            <a:off x="1530231" y="3165275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85AF311-ACB3-072E-8210-790AA8BB146D}"/>
              </a:ext>
            </a:extLst>
          </p:cNvPr>
          <p:cNvSpPr/>
          <p:nvPr/>
        </p:nvSpPr>
        <p:spPr>
          <a:xfrm>
            <a:off x="1073269" y="293679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8316877-1467-8A7B-8416-8590DD40B812}"/>
              </a:ext>
            </a:extLst>
          </p:cNvPr>
          <p:cNvSpPr/>
          <p:nvPr/>
        </p:nvSpPr>
        <p:spPr>
          <a:xfrm>
            <a:off x="1124079" y="301120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A0FEBB6-6685-2124-D188-EBA779B70017}"/>
              </a:ext>
            </a:extLst>
          </p:cNvPr>
          <p:cNvSpPr/>
          <p:nvPr/>
        </p:nvSpPr>
        <p:spPr>
          <a:xfrm>
            <a:off x="2400221" y="30112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50BD99B-2D4D-2D66-ECD7-43E8C465F9E3}"/>
              </a:ext>
            </a:extLst>
          </p:cNvPr>
          <p:cNvSpPr/>
          <p:nvPr/>
        </p:nvSpPr>
        <p:spPr>
          <a:xfrm>
            <a:off x="2400221" y="3497341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부위 화면 구현 및 커스텀 화면 설정 창 일부 구현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커스텀 화면의 운동 루틴 구성 기능 구현</a:t>
            </a: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47B3BB9-BD36-FB67-1152-99C88D19F2B8}"/>
              </a:ext>
            </a:extLst>
          </p:cNvPr>
          <p:cNvSpPr/>
          <p:nvPr/>
        </p:nvSpPr>
        <p:spPr>
          <a:xfrm>
            <a:off x="1530231" y="4505800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5305710-7E6D-8FB1-C177-30A3E082101B}"/>
              </a:ext>
            </a:extLst>
          </p:cNvPr>
          <p:cNvSpPr/>
          <p:nvPr/>
        </p:nvSpPr>
        <p:spPr>
          <a:xfrm>
            <a:off x="1073269" y="42773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FDFC721-42EF-8FA0-A29A-ABB3B228ECA7}"/>
              </a:ext>
            </a:extLst>
          </p:cNvPr>
          <p:cNvSpPr/>
          <p:nvPr/>
        </p:nvSpPr>
        <p:spPr>
          <a:xfrm>
            <a:off x="1139169" y="435218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F41E138-DA90-F0CF-188F-CA750CBCAE22}"/>
              </a:ext>
            </a:extLst>
          </p:cNvPr>
          <p:cNvSpPr/>
          <p:nvPr/>
        </p:nvSpPr>
        <p:spPr>
          <a:xfrm>
            <a:off x="2400221" y="4351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AD31941-14C8-1CB3-5C4D-772A11707876}"/>
              </a:ext>
            </a:extLst>
          </p:cNvPr>
          <p:cNvSpPr/>
          <p:nvPr/>
        </p:nvSpPr>
        <p:spPr>
          <a:xfrm>
            <a:off x="2400221" y="4837865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환경 설정 화면의 일부 기능 구현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환경 설정 화면의 일부 기능 구현</a:t>
            </a:r>
            <a:endParaRPr lang="en-US" sz="17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D6B61D5C-105D-5B73-62B0-F7D1E7CF852B}"/>
              </a:ext>
            </a:extLst>
          </p:cNvPr>
          <p:cNvSpPr/>
          <p:nvPr/>
        </p:nvSpPr>
        <p:spPr>
          <a:xfrm>
            <a:off x="2400221" y="6178390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4C76D6-CEEB-D4C9-F181-97CAF9D2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343" y="7421523"/>
            <a:ext cx="3277057" cy="74305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571B8CF3-CBB4-0725-6D86-73B9F7978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600" y="0"/>
            <a:ext cx="6175368" cy="822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84233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FF4DC-8E1B-2308-FF5C-7ABE7A113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424D069-B8F8-6DB2-1D6A-6B1B878A4A68}"/>
              </a:ext>
            </a:extLst>
          </p:cNvPr>
          <p:cNvSpPr/>
          <p:nvPr/>
        </p:nvSpPr>
        <p:spPr>
          <a:xfrm>
            <a:off x="6886218" y="172735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(5/24)</a:t>
            </a:r>
            <a:endParaRPr lang="en-US" sz="44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48F42CF-AA77-54E2-613E-C3FAB779A8BE}"/>
              </a:ext>
            </a:extLst>
          </p:cNvPr>
          <p:cNvSpPr/>
          <p:nvPr/>
        </p:nvSpPr>
        <p:spPr>
          <a:xfrm>
            <a:off x="7343180" y="2993469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7F38724F-772B-F19C-E979-F36D33299CB6}"/>
              </a:ext>
            </a:extLst>
          </p:cNvPr>
          <p:cNvSpPr/>
          <p:nvPr/>
        </p:nvSpPr>
        <p:spPr>
          <a:xfrm>
            <a:off x="6886218" y="276498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B3917CF-2FA3-60B9-2712-D06CD072EF12}"/>
              </a:ext>
            </a:extLst>
          </p:cNvPr>
          <p:cNvSpPr/>
          <p:nvPr/>
        </p:nvSpPr>
        <p:spPr>
          <a:xfrm>
            <a:off x="6937028" y="283940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E23D7D9-E4A9-FB14-E57E-9AB2629A3D77}"/>
              </a:ext>
            </a:extLst>
          </p:cNvPr>
          <p:cNvSpPr/>
          <p:nvPr/>
        </p:nvSpPr>
        <p:spPr>
          <a:xfrm>
            <a:off x="8213170" y="28394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CCD3967-4F35-9D40-BCDD-7CB6F6D367AA}"/>
              </a:ext>
            </a:extLst>
          </p:cNvPr>
          <p:cNvSpPr/>
          <p:nvPr/>
        </p:nvSpPr>
        <p:spPr>
          <a:xfrm>
            <a:off x="8213170" y="3325535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환경 설정 화면 구현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비밀번호 변경 기능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로그아웃 기능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커스텀 화면의 운동 루틴 화면 구현</a:t>
            </a:r>
            <a:endParaRPr lang="en-US" altLang="ko-KR" sz="1700" dirty="0"/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429818C-F1EB-0121-0133-576661CFF1A8}"/>
              </a:ext>
            </a:extLst>
          </p:cNvPr>
          <p:cNvSpPr/>
          <p:nvPr/>
        </p:nvSpPr>
        <p:spPr>
          <a:xfrm>
            <a:off x="7409080" y="4739282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8A35A429-0AE7-4E6B-32F6-9FBAE4D9C17B}"/>
              </a:ext>
            </a:extLst>
          </p:cNvPr>
          <p:cNvSpPr/>
          <p:nvPr/>
        </p:nvSpPr>
        <p:spPr>
          <a:xfrm>
            <a:off x="6952118" y="451080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EDE70D9-9711-FA9B-FE58-8561ADEE5F3A}"/>
              </a:ext>
            </a:extLst>
          </p:cNvPr>
          <p:cNvSpPr/>
          <p:nvPr/>
        </p:nvSpPr>
        <p:spPr>
          <a:xfrm>
            <a:off x="7018018" y="458566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98718EB-AFDC-1A7F-9971-0464FEF7E90F}"/>
              </a:ext>
            </a:extLst>
          </p:cNvPr>
          <p:cNvSpPr/>
          <p:nvPr/>
        </p:nvSpPr>
        <p:spPr>
          <a:xfrm>
            <a:off x="8279070" y="45852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F6CEEAA-71B5-10FF-9E89-FBC1F710BA77}"/>
              </a:ext>
            </a:extLst>
          </p:cNvPr>
          <p:cNvSpPr/>
          <p:nvPr/>
        </p:nvSpPr>
        <p:spPr>
          <a:xfrm>
            <a:off x="8213170" y="5029288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환경 설정 화면의 일부 기능 구현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환경 설정 화면의 일부 기능 구현</a:t>
            </a:r>
            <a:endParaRPr lang="en-US" altLang="ko-KR" sz="17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12DEE92E-6B77-5548-EB50-12B79DB25CE8}"/>
              </a:ext>
            </a:extLst>
          </p:cNvPr>
          <p:cNvSpPr/>
          <p:nvPr/>
        </p:nvSpPr>
        <p:spPr>
          <a:xfrm>
            <a:off x="7409080" y="6079807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AECC01D5-FBB1-8648-E926-F9CFE8E22560}"/>
              </a:ext>
            </a:extLst>
          </p:cNvPr>
          <p:cNvSpPr/>
          <p:nvPr/>
        </p:nvSpPr>
        <p:spPr>
          <a:xfrm>
            <a:off x="6952118" y="585132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F43AC39-D823-00DD-D4BF-87509303BDCA}"/>
              </a:ext>
            </a:extLst>
          </p:cNvPr>
          <p:cNvSpPr/>
          <p:nvPr/>
        </p:nvSpPr>
        <p:spPr>
          <a:xfrm>
            <a:off x="7009566" y="592574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7AFF71E6-A6C1-1A80-D364-81E47523038E}"/>
              </a:ext>
            </a:extLst>
          </p:cNvPr>
          <p:cNvSpPr/>
          <p:nvPr/>
        </p:nvSpPr>
        <p:spPr>
          <a:xfrm>
            <a:off x="8279070" y="59257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장애물</a:t>
            </a: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/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이슈</a:t>
            </a:r>
            <a:endParaRPr lang="en-US" sz="22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4CDF3A13-568E-0077-73AA-72B3B4B91DF1}"/>
              </a:ext>
            </a:extLst>
          </p:cNvPr>
          <p:cNvSpPr/>
          <p:nvPr/>
        </p:nvSpPr>
        <p:spPr>
          <a:xfrm>
            <a:off x="8213170" y="6006584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B286F4-CC29-88FE-C739-FD4B2085B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343" y="7421523"/>
            <a:ext cx="3277057" cy="743054"/>
          </a:xfrm>
          <a:prstGeom prst="rect">
            <a:avLst/>
          </a:prstGeom>
        </p:spPr>
      </p:pic>
      <p:sp>
        <p:nvSpPr>
          <p:cNvPr id="4" name="Text 11">
            <a:extLst>
              <a:ext uri="{FF2B5EF4-FFF2-40B4-BE49-F238E27FC236}">
                <a16:creationId xmlns:a16="http://schemas.microsoft.com/office/drawing/2014/main" id="{BD8E001B-5242-8005-2D80-34B9B4B6DA82}"/>
              </a:ext>
            </a:extLst>
          </p:cNvPr>
          <p:cNvSpPr/>
          <p:nvPr/>
        </p:nvSpPr>
        <p:spPr>
          <a:xfrm>
            <a:off x="8213170" y="6386331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비밀번호 변경 시 비정상 종료 문제 발생</a:t>
            </a:r>
            <a:endParaRPr lang="en-US" sz="1700" dirty="0"/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CB16AF4C-8481-73EE-D7DD-98B5B140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3" y="0"/>
            <a:ext cx="6152311" cy="81989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74133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8BF45-118F-558C-4B2C-92F8094E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0F68F9C-69CE-572B-02D7-004B85DF1A84}"/>
              </a:ext>
            </a:extLst>
          </p:cNvPr>
          <p:cNvSpPr/>
          <p:nvPr/>
        </p:nvSpPr>
        <p:spPr>
          <a:xfrm>
            <a:off x="3396579" y="1593438"/>
            <a:ext cx="8584300" cy="47724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462BE22-6D63-5B4D-86FD-741F5144AF96}"/>
              </a:ext>
            </a:extLst>
          </p:cNvPr>
          <p:cNvSpPr/>
          <p:nvPr/>
        </p:nvSpPr>
        <p:spPr>
          <a:xfrm>
            <a:off x="3228841" y="1436324"/>
            <a:ext cx="8584300" cy="477240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B1FA5CCF-9C08-CBC7-7F28-981490A0E4EA}"/>
              </a:ext>
            </a:extLst>
          </p:cNvPr>
          <p:cNvSpPr/>
          <p:nvPr/>
        </p:nvSpPr>
        <p:spPr>
          <a:xfrm>
            <a:off x="5075321" y="3788910"/>
            <a:ext cx="4120533" cy="325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</a:t>
            </a:r>
            <a:r>
              <a:rPr lang="ko-KR" alt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altLang="ko-KR" sz="50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Github</a:t>
            </a:r>
            <a:r>
              <a:rPr lang="en-US" altLang="ko-KR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ko-KR" alt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소스 설명</a:t>
            </a:r>
            <a:endParaRPr lang="en-US" altLang="ko-KR" sz="50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sz="25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500" dirty="0"/>
              <a:t>https://github.com/Jinnuu/opensource-3-1</a:t>
            </a:r>
          </a:p>
        </p:txBody>
      </p:sp>
      <p:pic>
        <p:nvPicPr>
          <p:cNvPr id="30" name="그래픽 29" descr="야자나무">
            <a:extLst>
              <a:ext uri="{FF2B5EF4-FFF2-40B4-BE49-F238E27FC236}">
                <a16:creationId xmlns:a16="http://schemas.microsoft.com/office/drawing/2014/main" id="{7D3CEC1E-40EC-DF0C-0FF0-461D31A8A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802" y="2696477"/>
            <a:ext cx="4271554" cy="4271554"/>
          </a:xfrm>
          <a:prstGeom prst="rect">
            <a:avLst/>
          </a:prstGeom>
        </p:spPr>
      </p:pic>
      <p:pic>
        <p:nvPicPr>
          <p:cNvPr id="31" name="그래픽 30" descr="야자나무">
            <a:extLst>
              <a:ext uri="{FF2B5EF4-FFF2-40B4-BE49-F238E27FC236}">
                <a16:creationId xmlns:a16="http://schemas.microsoft.com/office/drawing/2014/main" id="{637F0919-18B3-08C9-5FEA-CE8320456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840" y="2941274"/>
            <a:ext cx="4271554" cy="42715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5280FB-F3F5-1DFB-3FAD-6CB3578CD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5" y="7749498"/>
            <a:ext cx="2110923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6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EDD7-6A68-924D-9299-36969485D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7EC34B5-1255-F030-CE6B-D7D7729CD39B}"/>
              </a:ext>
            </a:extLst>
          </p:cNvPr>
          <p:cNvSpPr/>
          <p:nvPr/>
        </p:nvSpPr>
        <p:spPr>
          <a:xfrm>
            <a:off x="1152168" y="2868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</a:rPr>
              <a:t>프로젝트 구성도</a:t>
            </a:r>
            <a:endParaRPr lang="en-US" sz="44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0B124C0F-5699-C459-B50B-B856851B740F}"/>
              </a:ext>
            </a:extLst>
          </p:cNvPr>
          <p:cNvSpPr/>
          <p:nvPr/>
        </p:nvSpPr>
        <p:spPr>
          <a:xfrm>
            <a:off x="8213170" y="6006584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64BDA2-0569-81EB-1C5D-DFC4A1D67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343" y="7421523"/>
            <a:ext cx="3277057" cy="7430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D95C7CC-A8BB-B671-8778-CE3816A3E77A}"/>
              </a:ext>
            </a:extLst>
          </p:cNvPr>
          <p:cNvSpPr txBox="1"/>
          <p:nvPr/>
        </p:nvSpPr>
        <p:spPr>
          <a:xfrm>
            <a:off x="1678007" y="1052743"/>
            <a:ext cx="464986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├── </a:t>
            </a:r>
            <a:r>
              <a:rPr lang="ko-KR" altLang="en-US" dirty="0" err="1">
                <a:solidFill>
                  <a:schemeClr val="bg1"/>
                </a:solidFill>
              </a:rPr>
              <a:t>my</a:t>
            </a:r>
            <a:r>
              <a:rPr lang="ko-KR" altLang="en-US" dirty="0">
                <a:solidFill>
                  <a:schemeClr val="bg1"/>
                </a:solidFill>
              </a:rPr>
              <a:t>/ (</a:t>
            </a:r>
            <a:r>
              <a:rPr lang="ko-KR" altLang="en-US" dirty="0" err="1">
                <a:solidFill>
                  <a:schemeClr val="bg1"/>
                </a:solidFill>
              </a:rPr>
              <a:t>Android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Client</a:t>
            </a:r>
            <a:r>
              <a:rPr lang="ko-KR" altLang="en-US" dirty="0">
                <a:solidFill>
                  <a:schemeClr val="bg1"/>
                </a:solidFill>
              </a:rPr>
              <a:t>)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├── </a:t>
            </a:r>
            <a:r>
              <a:rPr lang="ko-KR" altLang="en-US" dirty="0" err="1">
                <a:solidFill>
                  <a:schemeClr val="bg1"/>
                </a:solidFill>
              </a:rPr>
              <a:t>app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│  ├── </a:t>
            </a:r>
            <a:r>
              <a:rPr lang="ko-KR" altLang="en-US" dirty="0" err="1">
                <a:solidFill>
                  <a:schemeClr val="bg1"/>
                </a:solidFill>
              </a:rPr>
              <a:t>src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main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│   │  ├── </a:t>
            </a:r>
            <a:r>
              <a:rPr lang="ko-KR" altLang="en-US" dirty="0" err="1">
                <a:solidFill>
                  <a:schemeClr val="bg1"/>
                </a:solidFill>
              </a:rPr>
              <a:t>java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com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example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my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│   │   │    ├── </a:t>
            </a:r>
            <a:r>
              <a:rPr lang="ko-KR" altLang="en-US" dirty="0" err="1">
                <a:solidFill>
                  <a:schemeClr val="bg1"/>
                </a:solidFill>
              </a:rPr>
              <a:t>Activities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│   │   │    ├── </a:t>
            </a:r>
            <a:r>
              <a:rPr lang="ko-KR" altLang="en-US" dirty="0" err="1">
                <a:solidFill>
                  <a:schemeClr val="bg1"/>
                </a:solidFill>
              </a:rPr>
              <a:t>Fragments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│   │   │    ├── </a:t>
            </a:r>
            <a:r>
              <a:rPr lang="ko-KR" altLang="en-US" dirty="0" err="1">
                <a:solidFill>
                  <a:schemeClr val="bg1"/>
                </a:solidFill>
              </a:rPr>
              <a:t>Adapters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│   │   │     └── </a:t>
            </a:r>
            <a:r>
              <a:rPr lang="ko-KR" altLang="en-US" dirty="0" err="1">
                <a:solidFill>
                  <a:schemeClr val="bg1"/>
                </a:solidFill>
              </a:rPr>
              <a:t>Models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│   │   └── </a:t>
            </a:r>
            <a:r>
              <a:rPr lang="ko-KR" altLang="en-US" dirty="0" err="1">
                <a:solidFill>
                  <a:schemeClr val="bg1"/>
                </a:solidFill>
              </a:rPr>
              <a:t>res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│   └── </a:t>
            </a:r>
            <a:r>
              <a:rPr lang="ko-KR" altLang="en-US" dirty="0" err="1">
                <a:solidFill>
                  <a:schemeClr val="bg1"/>
                </a:solidFill>
              </a:rPr>
              <a:t>build.gradle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└── </a:t>
            </a:r>
            <a:r>
              <a:rPr lang="ko-KR" altLang="en-US" dirty="0" err="1">
                <a:solidFill>
                  <a:schemeClr val="bg1"/>
                </a:solidFill>
              </a:rPr>
              <a:t>build.gradle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│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└── </a:t>
            </a:r>
            <a:r>
              <a:rPr lang="ko-KR" altLang="en-US" dirty="0" err="1">
                <a:solidFill>
                  <a:schemeClr val="bg1"/>
                </a:solidFill>
              </a:rPr>
              <a:t>server</a:t>
            </a:r>
            <a:r>
              <a:rPr lang="ko-KR" altLang="en-US" dirty="0">
                <a:solidFill>
                  <a:schemeClr val="bg1"/>
                </a:solidFill>
              </a:rPr>
              <a:t>/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├── </a:t>
            </a:r>
            <a:r>
              <a:rPr lang="ko-KR" altLang="en-US" dirty="0" err="1">
                <a:solidFill>
                  <a:schemeClr val="bg1"/>
                </a:solidFill>
              </a:rPr>
              <a:t>src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main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 │   ├── </a:t>
            </a:r>
            <a:r>
              <a:rPr lang="ko-KR" altLang="en-US" dirty="0" err="1">
                <a:solidFill>
                  <a:schemeClr val="bg1"/>
                </a:solidFill>
              </a:rPr>
              <a:t>java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com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example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r>
              <a:rPr lang="ko-KR" altLang="en-US" dirty="0" err="1">
                <a:solidFill>
                  <a:schemeClr val="bg1"/>
                </a:solidFill>
              </a:rPr>
              <a:t>server</a:t>
            </a:r>
            <a:r>
              <a:rPr lang="ko-KR" altLang="en-US" dirty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ko-KR" altLang="en-US" dirty="0">
                <a:solidFill>
                  <a:schemeClr val="bg1"/>
                </a:solidFill>
              </a:rPr>
              <a:t>│    │   ├── </a:t>
            </a:r>
            <a:r>
              <a:rPr lang="ko-KR" altLang="en-US" dirty="0" err="1">
                <a:solidFill>
                  <a:schemeClr val="bg1"/>
                </a:solidFill>
              </a:rPr>
              <a:t>config</a:t>
            </a:r>
            <a:r>
              <a:rPr lang="ko-KR" altLang="en-US" dirty="0">
                <a:solidFill>
                  <a:schemeClr val="bg1"/>
                </a:solidFill>
              </a:rPr>
              <a:t>/ 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 │    │   ├── </a:t>
            </a:r>
            <a:r>
              <a:rPr lang="ko-KR" altLang="en-US" dirty="0" err="1">
                <a:solidFill>
                  <a:schemeClr val="bg1"/>
                </a:solidFill>
              </a:rPr>
              <a:t>controller</a:t>
            </a:r>
            <a:r>
              <a:rPr lang="ko-KR" altLang="en-US" dirty="0">
                <a:solidFill>
                  <a:schemeClr val="bg1"/>
                </a:solidFill>
              </a:rPr>
              <a:t>/ 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 │    │   ├── </a:t>
            </a:r>
            <a:r>
              <a:rPr lang="ko-KR" altLang="en-US" dirty="0" err="1">
                <a:solidFill>
                  <a:schemeClr val="bg1"/>
                </a:solidFill>
              </a:rPr>
              <a:t>entity</a:t>
            </a:r>
            <a:r>
              <a:rPr lang="ko-KR" altLang="en-US" dirty="0">
                <a:solidFill>
                  <a:schemeClr val="bg1"/>
                </a:solidFill>
              </a:rPr>
              <a:t>/ 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│    </a:t>
            </a:r>
            <a:r>
              <a:rPr lang="en-US" altLang="ko-KR" dirty="0">
                <a:solidFill>
                  <a:schemeClr val="bg1"/>
                </a:solidFill>
              </a:rPr>
              <a:t>|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│   ├── </a:t>
            </a:r>
            <a:r>
              <a:rPr lang="ko-KR" altLang="en-US" dirty="0" err="1">
                <a:solidFill>
                  <a:schemeClr val="bg1"/>
                </a:solidFill>
              </a:rPr>
              <a:t>repository</a:t>
            </a:r>
            <a:r>
              <a:rPr lang="ko-KR" altLang="en-US" dirty="0">
                <a:solidFill>
                  <a:schemeClr val="bg1"/>
                </a:solidFill>
              </a:rPr>
              <a:t>/ 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 │    │    └── ServerApplication.java 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 │    └── </a:t>
            </a:r>
            <a:r>
              <a:rPr lang="ko-KR" altLang="en-US" dirty="0" err="1">
                <a:solidFill>
                  <a:schemeClr val="bg1"/>
                </a:solidFill>
              </a:rPr>
              <a:t>resources</a:t>
            </a:r>
            <a:r>
              <a:rPr lang="ko-KR" altLang="en-US" dirty="0">
                <a:solidFill>
                  <a:schemeClr val="bg1"/>
                </a:solidFill>
              </a:rPr>
              <a:t>/ 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|           </a:t>
            </a:r>
            <a:r>
              <a:rPr lang="ko-KR" altLang="en-US" dirty="0">
                <a:solidFill>
                  <a:schemeClr val="bg1"/>
                </a:solidFill>
              </a:rPr>
              <a:t>│    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  </a:t>
            </a:r>
            <a:r>
              <a:rPr lang="en-US" altLang="ko-KR" dirty="0">
                <a:solidFill>
                  <a:schemeClr val="bg1"/>
                </a:solidFill>
              </a:rPr>
              <a:t>|</a:t>
            </a:r>
            <a:r>
              <a:rPr lang="ko-KR" altLang="en-US" dirty="0">
                <a:solidFill>
                  <a:schemeClr val="bg1"/>
                </a:solidFill>
              </a:rPr>
              <a:t>           └── </a:t>
            </a:r>
            <a:r>
              <a:rPr lang="ko-KR" altLang="en-US" dirty="0" err="1">
                <a:solidFill>
                  <a:schemeClr val="bg1"/>
                </a:solidFill>
              </a:rPr>
              <a:t>application.properties</a:t>
            </a:r>
            <a:r>
              <a:rPr lang="ko-KR" altLang="en-US" dirty="0">
                <a:solidFill>
                  <a:schemeClr val="bg1"/>
                </a:solidFill>
              </a:rPr>
              <a:t>  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└── pom.xml</a:t>
            </a: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DF9D587A-6138-1D21-9F8F-88820F50CEE4}"/>
              </a:ext>
            </a:extLst>
          </p:cNvPr>
          <p:cNvSpPr/>
          <p:nvPr/>
        </p:nvSpPr>
        <p:spPr>
          <a:xfrm>
            <a:off x="8213170" y="2868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</a:rPr>
              <a:t>데이터 흐름도</a:t>
            </a:r>
            <a:endParaRPr lang="en-US" sz="445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885646F-FE59-E30C-779C-B7A643DC124B}"/>
              </a:ext>
            </a:extLst>
          </p:cNvPr>
          <p:cNvSpPr/>
          <p:nvPr/>
        </p:nvSpPr>
        <p:spPr>
          <a:xfrm>
            <a:off x="8577152" y="1583973"/>
            <a:ext cx="3598331" cy="71270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" panose="00000500000000000000" pitchFamily="2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0CC7E09-8076-EAF2-D6E7-C3BC1D9D11BE}"/>
              </a:ext>
            </a:extLst>
          </p:cNvPr>
          <p:cNvSpPr/>
          <p:nvPr/>
        </p:nvSpPr>
        <p:spPr>
          <a:xfrm>
            <a:off x="8577152" y="2773322"/>
            <a:ext cx="3598331" cy="71270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A8C53DE-C916-F05F-71BD-DB76C2EBD81C}"/>
              </a:ext>
            </a:extLst>
          </p:cNvPr>
          <p:cNvSpPr/>
          <p:nvPr/>
        </p:nvSpPr>
        <p:spPr>
          <a:xfrm>
            <a:off x="8595264" y="3974597"/>
            <a:ext cx="3598331" cy="71270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6B7A82-5701-6704-5488-3532575B6E24}"/>
              </a:ext>
            </a:extLst>
          </p:cNvPr>
          <p:cNvSpPr/>
          <p:nvPr/>
        </p:nvSpPr>
        <p:spPr>
          <a:xfrm>
            <a:off x="8595264" y="5182072"/>
            <a:ext cx="3598331" cy="71270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39D870F-0F9B-B386-A481-5766C673B4BF}"/>
              </a:ext>
            </a:extLst>
          </p:cNvPr>
          <p:cNvSpPr/>
          <p:nvPr/>
        </p:nvSpPr>
        <p:spPr>
          <a:xfrm>
            <a:off x="8595264" y="6359474"/>
            <a:ext cx="3598331" cy="71270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A77EAF40-915F-6C1F-FF42-CCD949DD2B63}"/>
              </a:ext>
            </a:extLst>
          </p:cNvPr>
          <p:cNvSpPr/>
          <p:nvPr/>
        </p:nvSpPr>
        <p:spPr>
          <a:xfrm>
            <a:off x="9006960" y="1782639"/>
            <a:ext cx="15465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안드로이드 클라이언트</a:t>
            </a:r>
            <a:endParaRPr lang="en-US" sz="2200" dirty="0"/>
          </a:p>
        </p:txBody>
      </p:sp>
      <p:sp>
        <p:nvSpPr>
          <p:cNvPr id="40" name="Text 5">
            <a:extLst>
              <a:ext uri="{FF2B5EF4-FFF2-40B4-BE49-F238E27FC236}">
                <a16:creationId xmlns:a16="http://schemas.microsoft.com/office/drawing/2014/main" id="{689C506A-CA7E-2E8E-D650-A8240D561C71}"/>
              </a:ext>
            </a:extLst>
          </p:cNvPr>
          <p:cNvSpPr/>
          <p:nvPr/>
        </p:nvSpPr>
        <p:spPr>
          <a:xfrm>
            <a:off x="9074015" y="29581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spring boot controller</a:t>
            </a:r>
            <a:endParaRPr lang="en-US" sz="2200" dirty="0"/>
          </a:p>
        </p:txBody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CB31FA70-DD02-51DF-FE9D-D4ECFD1DC0F8}"/>
              </a:ext>
            </a:extLst>
          </p:cNvPr>
          <p:cNvSpPr/>
          <p:nvPr/>
        </p:nvSpPr>
        <p:spPr>
          <a:xfrm>
            <a:off x="9567616" y="4126918"/>
            <a:ext cx="15465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Entity layer</a:t>
            </a:r>
            <a:endParaRPr lang="en-US" sz="2200" dirty="0"/>
          </a:p>
        </p:txBody>
      </p:sp>
      <p:sp>
        <p:nvSpPr>
          <p:cNvPr id="43" name="Text 5">
            <a:extLst>
              <a:ext uri="{FF2B5EF4-FFF2-40B4-BE49-F238E27FC236}">
                <a16:creationId xmlns:a16="http://schemas.microsoft.com/office/drawing/2014/main" id="{4F213512-D7E5-032A-B373-4D04A5F6E6BB}"/>
              </a:ext>
            </a:extLst>
          </p:cNvPr>
          <p:cNvSpPr/>
          <p:nvPr/>
        </p:nvSpPr>
        <p:spPr>
          <a:xfrm>
            <a:off x="8847902" y="5368791"/>
            <a:ext cx="15465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H2 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인메모리 데이터베이스</a:t>
            </a:r>
            <a:endParaRPr lang="en-US" sz="2200" dirty="0"/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AC81DFFC-DBCE-DDCF-0F29-F3281018631D}"/>
              </a:ext>
            </a:extLst>
          </p:cNvPr>
          <p:cNvSpPr/>
          <p:nvPr/>
        </p:nvSpPr>
        <p:spPr>
          <a:xfrm>
            <a:off x="8970957" y="6537710"/>
            <a:ext cx="15465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안드로이드 클라이언트</a:t>
            </a:r>
            <a:endParaRPr lang="en-US" sz="22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22B219D-21FA-40E6-9413-C5B73C57090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0376318" y="2296681"/>
            <a:ext cx="0" cy="4766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7CDD79B-5E13-9B8A-EE6F-7CFEB1A78A3F}"/>
              </a:ext>
            </a:extLst>
          </p:cNvPr>
          <p:cNvCxnSpPr/>
          <p:nvPr/>
        </p:nvCxnSpPr>
        <p:spPr>
          <a:xfrm>
            <a:off x="10376316" y="3486030"/>
            <a:ext cx="0" cy="4766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7C4A717-3FD3-77A4-C190-769BBBAD5D9E}"/>
              </a:ext>
            </a:extLst>
          </p:cNvPr>
          <p:cNvCxnSpPr/>
          <p:nvPr/>
        </p:nvCxnSpPr>
        <p:spPr>
          <a:xfrm>
            <a:off x="10376318" y="4705431"/>
            <a:ext cx="0" cy="4766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2D3C266-F6CD-8D3E-F171-ADE0A77412B6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V="1">
            <a:off x="10394430" y="5894780"/>
            <a:ext cx="0" cy="46469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5">
            <a:extLst>
              <a:ext uri="{FF2B5EF4-FFF2-40B4-BE49-F238E27FC236}">
                <a16:creationId xmlns:a16="http://schemas.microsoft.com/office/drawing/2014/main" id="{6F36FC93-738A-D7A4-D1B0-E3D5C88B5DE0}"/>
              </a:ext>
            </a:extLst>
          </p:cNvPr>
          <p:cNvSpPr/>
          <p:nvPr/>
        </p:nvSpPr>
        <p:spPr>
          <a:xfrm>
            <a:off x="10750125" y="23827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Retrofit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을 통한 요청</a:t>
            </a:r>
            <a:endParaRPr lang="en-US" sz="2200" dirty="0"/>
          </a:p>
        </p:txBody>
      </p:sp>
      <p:sp>
        <p:nvSpPr>
          <p:cNvPr id="54" name="Text 5">
            <a:extLst>
              <a:ext uri="{FF2B5EF4-FFF2-40B4-BE49-F238E27FC236}">
                <a16:creationId xmlns:a16="http://schemas.microsoft.com/office/drawing/2014/main" id="{D4E5088F-BDD1-68CD-6650-A667B8F2487F}"/>
              </a:ext>
            </a:extLst>
          </p:cNvPr>
          <p:cNvSpPr/>
          <p:nvPr/>
        </p:nvSpPr>
        <p:spPr>
          <a:xfrm>
            <a:off x="10825158" y="59723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json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을 통한 응답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98901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CD7F5-CABB-2E74-E24E-3C422772C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0E55256-D101-4B60-6203-D7258B45C2F1}"/>
              </a:ext>
            </a:extLst>
          </p:cNvPr>
          <p:cNvSpPr/>
          <p:nvPr/>
        </p:nvSpPr>
        <p:spPr>
          <a:xfrm>
            <a:off x="1152168" y="2868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</a:rPr>
              <a:t>서버</a:t>
            </a:r>
            <a:endParaRPr lang="en-US" sz="4450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FAE3127-8363-279C-478A-E1D2DB8A12F4}"/>
              </a:ext>
            </a:extLst>
          </p:cNvPr>
          <p:cNvSpPr/>
          <p:nvPr/>
        </p:nvSpPr>
        <p:spPr>
          <a:xfrm rot="4270609">
            <a:off x="4648980" y="3417898"/>
            <a:ext cx="2648457" cy="3560186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A1FAE75B-A0D4-C67B-7F11-6E9F8437139F}"/>
              </a:ext>
            </a:extLst>
          </p:cNvPr>
          <p:cNvSpPr/>
          <p:nvPr/>
        </p:nvSpPr>
        <p:spPr>
          <a:xfrm rot="15066851">
            <a:off x="7405826" y="1872498"/>
            <a:ext cx="2617857" cy="3792775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6421F64-E387-3CCB-862B-9354A0665E4B}"/>
              </a:ext>
            </a:extLst>
          </p:cNvPr>
          <p:cNvSpPr/>
          <p:nvPr/>
        </p:nvSpPr>
        <p:spPr>
          <a:xfrm rot="17367125">
            <a:off x="7520768" y="3542729"/>
            <a:ext cx="2597478" cy="3491236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9B22D437-1395-D4A1-188A-A29E87EA34E4}"/>
              </a:ext>
            </a:extLst>
          </p:cNvPr>
          <p:cNvSpPr/>
          <p:nvPr/>
        </p:nvSpPr>
        <p:spPr>
          <a:xfrm rot="6630990">
            <a:off x="5119177" y="2024125"/>
            <a:ext cx="2394203" cy="3478362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B2FD61-E199-0A3F-AFF2-0D4F3DC15339}"/>
              </a:ext>
            </a:extLst>
          </p:cNvPr>
          <p:cNvSpPr/>
          <p:nvPr/>
        </p:nvSpPr>
        <p:spPr>
          <a:xfrm>
            <a:off x="9737498" y="4603749"/>
            <a:ext cx="3598331" cy="24905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9F8DB29-FBD8-0D16-DFB6-28698788D706}"/>
              </a:ext>
            </a:extLst>
          </p:cNvPr>
          <p:cNvSpPr/>
          <p:nvPr/>
        </p:nvSpPr>
        <p:spPr>
          <a:xfrm>
            <a:off x="1564772" y="4521128"/>
            <a:ext cx="3598331" cy="24905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A3069C-7BBC-DCBD-379B-FFAD8D63C298}"/>
              </a:ext>
            </a:extLst>
          </p:cNvPr>
          <p:cNvSpPr/>
          <p:nvPr/>
        </p:nvSpPr>
        <p:spPr>
          <a:xfrm>
            <a:off x="9737498" y="1916596"/>
            <a:ext cx="3598331" cy="24905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8F3E6A-F360-2A90-27BD-4425DF452A2D}"/>
              </a:ext>
            </a:extLst>
          </p:cNvPr>
          <p:cNvSpPr/>
          <p:nvPr/>
        </p:nvSpPr>
        <p:spPr>
          <a:xfrm>
            <a:off x="1558130" y="1808478"/>
            <a:ext cx="3598331" cy="24905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82EE0D72-9C39-2E13-6CFD-1BC6E0FA05B0}"/>
              </a:ext>
            </a:extLst>
          </p:cNvPr>
          <p:cNvSpPr/>
          <p:nvPr/>
        </p:nvSpPr>
        <p:spPr>
          <a:xfrm>
            <a:off x="1844634" y="26495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config</a:t>
            </a:r>
            <a:endParaRPr lang="en-US" sz="2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2C008215-89AA-C733-A13A-A90B2B316FE0}"/>
              </a:ext>
            </a:extLst>
          </p:cNvPr>
          <p:cNvSpPr/>
          <p:nvPr/>
        </p:nvSpPr>
        <p:spPr>
          <a:xfrm>
            <a:off x="1388217" y="3102069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프로젝트의 각종 설정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보안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altLang="ko-KR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db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등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담당</a:t>
            </a:r>
            <a:endParaRPr lang="en-US" sz="17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402568C8-3B89-DFC4-9A5D-7BA0D4C45EBE}"/>
              </a:ext>
            </a:extLst>
          </p:cNvPr>
          <p:cNvSpPr/>
          <p:nvPr/>
        </p:nvSpPr>
        <p:spPr>
          <a:xfrm>
            <a:off x="9934931" y="26495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controller</a:t>
            </a:r>
            <a:endParaRPr lang="en-US" sz="22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83E602BC-C8B2-C287-D79A-AEEB6E8220D4}"/>
              </a:ext>
            </a:extLst>
          </p:cNvPr>
          <p:cNvSpPr/>
          <p:nvPr/>
        </p:nvSpPr>
        <p:spPr>
          <a:xfrm>
            <a:off x="9568083" y="3070758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앱으로부터 들어오는 요청을 받아서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처리하고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응답하는 역할</a:t>
            </a:r>
            <a:endParaRPr lang="en-US" sz="17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077E6518-872D-24F8-0AC0-68F62DB44189}"/>
              </a:ext>
            </a:extLst>
          </p:cNvPr>
          <p:cNvSpPr/>
          <p:nvPr/>
        </p:nvSpPr>
        <p:spPr>
          <a:xfrm>
            <a:off x="9934931" y="51069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repository</a:t>
            </a:r>
            <a:endParaRPr lang="en-US" sz="22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CF9D13A-4DB3-2293-2D8F-EFB61905EC5F}"/>
              </a:ext>
            </a:extLst>
          </p:cNvPr>
          <p:cNvSpPr/>
          <p:nvPr/>
        </p:nvSpPr>
        <p:spPr>
          <a:xfrm>
            <a:off x="9548432" y="5593038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entity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와 실제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DB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를 연결</a:t>
            </a:r>
            <a:endParaRPr lang="en-US" sz="17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ACFFDB6C-E7D8-644B-E2C6-CC82FEBDAFF0}"/>
              </a:ext>
            </a:extLst>
          </p:cNvPr>
          <p:cNvSpPr/>
          <p:nvPr/>
        </p:nvSpPr>
        <p:spPr>
          <a:xfrm>
            <a:off x="8288833" y="5227933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EFC619FA-D4FB-0699-FBE9-153C79BC59C7}"/>
              </a:ext>
            </a:extLst>
          </p:cNvPr>
          <p:cNvSpPr/>
          <p:nvPr/>
        </p:nvSpPr>
        <p:spPr>
          <a:xfrm>
            <a:off x="1844634" y="51069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entity</a:t>
            </a:r>
            <a:endParaRPr lang="en-US" sz="2200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9CC75B84-7C63-BC20-3EC8-C91CC50413D0}"/>
              </a:ext>
            </a:extLst>
          </p:cNvPr>
          <p:cNvSpPr/>
          <p:nvPr/>
        </p:nvSpPr>
        <p:spPr>
          <a:xfrm>
            <a:off x="1388217" y="5542787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DB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의 구조를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클래스로 표현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(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</a:rPr>
              <a:t>db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와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1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대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1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로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</a:rPr>
              <a:t>맵핑됨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)</a:t>
            </a:r>
            <a:endParaRPr lang="en-US" sz="17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D073881-6BB5-E678-9C1B-D37B89287472}"/>
              </a:ext>
            </a:extLst>
          </p:cNvPr>
          <p:cNvSpPr/>
          <p:nvPr/>
        </p:nvSpPr>
        <p:spPr>
          <a:xfrm>
            <a:off x="6327983" y="3465374"/>
            <a:ext cx="2234153" cy="209222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서버</a:t>
            </a:r>
            <a:endParaRPr lang="ko-KR" altLang="en-US" sz="4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A33977-7979-9FB1-F181-A92CDD58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355" y="7421523"/>
            <a:ext cx="327705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8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9DAB3-0EAC-374B-4496-EDFD527C7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398B905-9A7A-3162-0B3F-6387274737AE}"/>
              </a:ext>
            </a:extLst>
          </p:cNvPr>
          <p:cNvSpPr/>
          <p:nvPr/>
        </p:nvSpPr>
        <p:spPr>
          <a:xfrm>
            <a:off x="3396579" y="1593438"/>
            <a:ext cx="8584300" cy="477240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D55392F-F6C7-E64D-41BE-7BB12DE2E0D7}"/>
              </a:ext>
            </a:extLst>
          </p:cNvPr>
          <p:cNvSpPr/>
          <p:nvPr/>
        </p:nvSpPr>
        <p:spPr>
          <a:xfrm>
            <a:off x="3228841" y="1436324"/>
            <a:ext cx="8584300" cy="4772403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BF30825F-EBF0-425C-F75F-427FFD66EC86}"/>
              </a:ext>
            </a:extLst>
          </p:cNvPr>
          <p:cNvSpPr/>
          <p:nvPr/>
        </p:nvSpPr>
        <p:spPr>
          <a:xfrm>
            <a:off x="3823682" y="3788910"/>
            <a:ext cx="4120533" cy="325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0. </a:t>
            </a:r>
            <a:r>
              <a:rPr lang="ko-KR" altLang="en-US" sz="5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팀원 소개 및 프로젝트 소개</a:t>
            </a:r>
            <a:endParaRPr lang="en-US" sz="5000" dirty="0"/>
          </a:p>
        </p:txBody>
      </p:sp>
      <p:pic>
        <p:nvPicPr>
          <p:cNvPr id="29" name="그래픽 28" descr="야자나무">
            <a:extLst>
              <a:ext uri="{FF2B5EF4-FFF2-40B4-BE49-F238E27FC236}">
                <a16:creationId xmlns:a16="http://schemas.microsoft.com/office/drawing/2014/main" id="{CDF4D41F-DE1D-40B8-A049-589762DAF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195" y="3528571"/>
            <a:ext cx="4271554" cy="4271554"/>
          </a:xfrm>
          <a:prstGeom prst="rect">
            <a:avLst/>
          </a:prstGeom>
        </p:spPr>
      </p:pic>
      <p:pic>
        <p:nvPicPr>
          <p:cNvPr id="30" name="그래픽 29" descr="야자나무">
            <a:extLst>
              <a:ext uri="{FF2B5EF4-FFF2-40B4-BE49-F238E27FC236}">
                <a16:creationId xmlns:a16="http://schemas.microsoft.com/office/drawing/2014/main" id="{6806E656-DE63-D238-A002-9D3BC8992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744" y="1653133"/>
            <a:ext cx="4271554" cy="4271554"/>
          </a:xfrm>
          <a:prstGeom prst="rect">
            <a:avLst/>
          </a:prstGeom>
        </p:spPr>
      </p:pic>
      <p:pic>
        <p:nvPicPr>
          <p:cNvPr id="31" name="그래픽 30" descr="야자나무">
            <a:extLst>
              <a:ext uri="{FF2B5EF4-FFF2-40B4-BE49-F238E27FC236}">
                <a16:creationId xmlns:a16="http://schemas.microsoft.com/office/drawing/2014/main" id="{2200470A-764A-5CAD-7AB2-22078973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3788" y="3979639"/>
            <a:ext cx="4271554" cy="42715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15D60F-7A7A-E091-5F17-73FAD0D35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355" y="7421523"/>
            <a:ext cx="327705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7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3A93A-63AA-5632-627E-72653381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2A63518-C5BD-F815-3310-45B4D6B91998}"/>
              </a:ext>
            </a:extLst>
          </p:cNvPr>
          <p:cNvSpPr/>
          <p:nvPr/>
        </p:nvSpPr>
        <p:spPr>
          <a:xfrm>
            <a:off x="586859" y="630997"/>
            <a:ext cx="66504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ELSA: 어르신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활력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</a:t>
            </a:r>
            <a:endParaRPr 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353402E-FEC0-AC92-42DB-ECB32C673CE0}"/>
              </a:ext>
            </a:extLst>
          </p:cNvPr>
          <p:cNvSpPr/>
          <p:nvPr/>
        </p:nvSpPr>
        <p:spPr>
          <a:xfrm>
            <a:off x="586859" y="144839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어르신들의 건강하고 안전한 삶을 위한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스마트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헬스케어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솔루션</a:t>
            </a:r>
            <a:endParaRPr lang="en-US" sz="17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B799B9-7CF5-6C2A-12DF-20387C4E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654" y="7391446"/>
            <a:ext cx="3277057" cy="743054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1BCA4B1B-29AD-60B3-5CF7-DEF7A510AA63}"/>
              </a:ext>
            </a:extLst>
          </p:cNvPr>
          <p:cNvSpPr/>
          <p:nvPr/>
        </p:nvSpPr>
        <p:spPr>
          <a:xfrm>
            <a:off x="1655520" y="594863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팀장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                                                            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팀원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61247C-1D92-26C1-EC07-6131A3E8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326" y="2648974"/>
            <a:ext cx="2334383" cy="3111746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AC87D7DD-359B-D3DB-01A9-7038A6FAB9CC}"/>
              </a:ext>
            </a:extLst>
          </p:cNvPr>
          <p:cNvSpPr/>
          <p:nvPr/>
        </p:nvSpPr>
        <p:spPr>
          <a:xfrm>
            <a:off x="10645259" y="2732282"/>
            <a:ext cx="266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프로젝트 기획자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기능 정의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앱 기획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 UI/UX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설계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</a:rPr>
              <a:t>풀스택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 개발자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안드로이드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UI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개발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인터페이스 구현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 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서버 개발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데이터베이스 구축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QA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테스터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테스팅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버그 수정 및 피드백</a:t>
            </a:r>
            <a:endParaRPr lang="en-US" sz="1700" dirty="0">
              <a:solidFill>
                <a:srgbClr val="EEEFF5"/>
              </a:solidFill>
              <a:latin typeface="Montserrat" pitchFamily="34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BECE3A6A-B261-59FB-90F5-B27E30541A86}"/>
              </a:ext>
            </a:extLst>
          </p:cNvPr>
          <p:cNvSpPr/>
          <p:nvPr/>
        </p:nvSpPr>
        <p:spPr>
          <a:xfrm>
            <a:off x="4136783" y="2742319"/>
            <a:ext cx="266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프로젝트 매니저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일정 관리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팀 내 소통 조율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</a:rPr>
              <a:t>풀스택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 개발자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안드로이드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UI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개발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인터페이스 구현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 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서버 개발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데이터베이스 구축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디자이너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앱 인터페이스 디자인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 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아이콘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/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로고 제작</a:t>
            </a:r>
            <a:endParaRPr lang="en-US" sz="1700" dirty="0">
              <a:solidFill>
                <a:srgbClr val="EEEFF5"/>
              </a:solidFill>
              <a:latin typeface="Montserrat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F2FC6-3A8F-08E2-6D20-5A5702B31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231" y="2647438"/>
            <a:ext cx="2419709" cy="311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230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개요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39061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현재 문제점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고령화 사회에서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어르신들의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건강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관리가 어려움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1981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07" y="5390614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383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기존 한계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2383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기존의 운동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어플들은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젊은 층을 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대상으로 하여 과격한 운동으로 구성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968132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8"/>
          <p:cNvSpPr/>
          <p:nvPr/>
        </p:nvSpPr>
        <p:spPr>
          <a:xfrm>
            <a:off x="1038534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ELSA 솔루션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8534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정적이고 안정적인 운동으로 구성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20287B00-09A6-2593-4C27-A13DB24C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958" y="5390614"/>
            <a:ext cx="342067" cy="4275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8C2CB2-CF74-D911-A19B-E8C46CC95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343" y="7372592"/>
            <a:ext cx="3277057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50BBB1EE-B2E9-313D-39AE-1BF49955CE5E}"/>
              </a:ext>
            </a:extLst>
          </p:cNvPr>
          <p:cNvSpPr/>
          <p:nvPr/>
        </p:nvSpPr>
        <p:spPr>
          <a:xfrm rot="4270609">
            <a:off x="4648981" y="3810965"/>
            <a:ext cx="2648457" cy="3560186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1D7A2CA7-C2DE-5790-9195-239B2304E92E}"/>
              </a:ext>
            </a:extLst>
          </p:cNvPr>
          <p:cNvSpPr/>
          <p:nvPr/>
        </p:nvSpPr>
        <p:spPr>
          <a:xfrm rot="15066851">
            <a:off x="7405827" y="2265565"/>
            <a:ext cx="2617857" cy="3792775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5B249658-3B67-788E-8704-6DB2AAFA647A}"/>
              </a:ext>
            </a:extLst>
          </p:cNvPr>
          <p:cNvSpPr/>
          <p:nvPr/>
        </p:nvSpPr>
        <p:spPr>
          <a:xfrm rot="17367125">
            <a:off x="7520769" y="3935796"/>
            <a:ext cx="2597478" cy="3491236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00A70472-0935-4BB3-182B-4A3FDCA35844}"/>
              </a:ext>
            </a:extLst>
          </p:cNvPr>
          <p:cNvSpPr/>
          <p:nvPr/>
        </p:nvSpPr>
        <p:spPr>
          <a:xfrm rot="6630990">
            <a:off x="5119178" y="2417192"/>
            <a:ext cx="2394203" cy="3478362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DF2F307-62A1-D026-0B44-3C410F764380}"/>
              </a:ext>
            </a:extLst>
          </p:cNvPr>
          <p:cNvSpPr/>
          <p:nvPr/>
        </p:nvSpPr>
        <p:spPr>
          <a:xfrm>
            <a:off x="9737499" y="4996816"/>
            <a:ext cx="3598331" cy="24905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2E33A23-1D9C-9C0C-A22C-E9151095AD10}"/>
              </a:ext>
            </a:extLst>
          </p:cNvPr>
          <p:cNvSpPr/>
          <p:nvPr/>
        </p:nvSpPr>
        <p:spPr>
          <a:xfrm>
            <a:off x="1564773" y="4914195"/>
            <a:ext cx="3598331" cy="24905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3930493-09C2-E2CA-CCD7-ABC9B8B1C13A}"/>
              </a:ext>
            </a:extLst>
          </p:cNvPr>
          <p:cNvSpPr/>
          <p:nvPr/>
        </p:nvSpPr>
        <p:spPr>
          <a:xfrm>
            <a:off x="9737499" y="2309663"/>
            <a:ext cx="3598331" cy="24905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E76EB3-32D1-CD78-6333-80D737778574}"/>
              </a:ext>
            </a:extLst>
          </p:cNvPr>
          <p:cNvSpPr/>
          <p:nvPr/>
        </p:nvSpPr>
        <p:spPr>
          <a:xfrm>
            <a:off x="1558131" y="2201545"/>
            <a:ext cx="3598331" cy="249052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758309" y="96800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목표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</a:t>
            </a: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건강</a:t>
            </a: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관리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28774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어르신들의 독립적인 건강 유지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34932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</a:t>
            </a: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안전성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52877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안정적이고 신뢰할 수 있는 서비스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934932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</a:t>
            </a: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접근성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48433" y="598610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쉽고 편리한 앱 사용 경험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8288834" y="5621000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</a:t>
            </a: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활력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598610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어르신들의 활기찬 일상 지원</a:t>
            </a:r>
            <a:endParaRPr lang="en-US" sz="17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89A8288-A53D-FC37-F371-7668A10ECE36}"/>
              </a:ext>
            </a:extLst>
          </p:cNvPr>
          <p:cNvSpPr/>
          <p:nvPr/>
        </p:nvSpPr>
        <p:spPr>
          <a:xfrm>
            <a:off x="6327984" y="3858441"/>
            <a:ext cx="2234153" cy="209222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목표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F7423-CDCE-F131-3EAD-56EE91E3D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128" y="7472035"/>
            <a:ext cx="3054284" cy="6925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2057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맞춤형 운동 추천 시스템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79606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28867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부위별 맞춤 운동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16499" y="3372922"/>
            <a:ext cx="68691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아픈 부위에 따른 개인화된 운동을 추천합니다.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19076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6499" y="42814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영상 가이드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16499" y="4767620"/>
            <a:ext cx="68691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쉽고 안전한 운동 수행을 위한 동영상을 제공합니다.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58546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6499" y="56761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다양한 운동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16499" y="6162318"/>
            <a:ext cx="68691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여러 신체 부위를 위한 운동 프로그램을 지원합니다.</a:t>
            </a:r>
            <a:endParaRPr lang="en-US" sz="170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B6B7C8DC-435C-1E16-D391-36AEEBA9A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881" y="-2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4709" y="222170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동기 부여 및 지식 제공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259336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475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건강 동기부여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962043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앱 실행 시 건강 관련 격려 메시지를 제공합니다.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4741902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461284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건강 팁 제공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61284" y="544460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및 건강 관련 유용한 팁을 공유합니다.</a:t>
            </a:r>
            <a:endParaRPr lang="en-US" sz="17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2FB50F-9466-B780-C41B-41E14B11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848"/>
            <a:ext cx="5919788" cy="8255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09864A-A125-8353-AB36-A71695E92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7339" y="7372593"/>
            <a:ext cx="3277057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5629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커스텀 운동 루틴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693920"/>
            <a:ext cx="3278386" cy="86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 1"/>
          <p:cNvSpPr/>
          <p:nvPr/>
        </p:nvSpPr>
        <p:spPr>
          <a:xfrm>
            <a:off x="974884" y="5885378"/>
            <a:ext cx="28452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루틴 생성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371511"/>
            <a:ext cx="28452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개인 맞춤 운동 루틴을 만들 수 있습니다.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695" y="4693920"/>
            <a:ext cx="3278505" cy="86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 3"/>
          <p:cNvSpPr/>
          <p:nvPr/>
        </p:nvSpPr>
        <p:spPr>
          <a:xfrm>
            <a:off x="4253270" y="5885378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운동 선택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53270" y="6371511"/>
            <a:ext cx="28453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다양한 운동 종류를 선택하고 설명을 추가합니다.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3920"/>
            <a:ext cx="3278386" cy="86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 5"/>
          <p:cNvSpPr/>
          <p:nvPr/>
        </p:nvSpPr>
        <p:spPr>
          <a:xfrm>
            <a:off x="7531775" y="5885378"/>
            <a:ext cx="28452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관리 및 수정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31775" y="6371511"/>
            <a:ext cx="28452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저장된 루틴을 쉽게 관리하고 수정할 수 있습니다.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3586" y="4693920"/>
            <a:ext cx="3278505" cy="86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 7"/>
          <p:cNvSpPr/>
          <p:nvPr/>
        </p:nvSpPr>
        <p:spPr>
          <a:xfrm>
            <a:off x="10810161" y="5885378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기록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10161" y="6371511"/>
            <a:ext cx="28453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자신의 운동 기록을 통해 피드백이 가능합니다. </a:t>
            </a:r>
            <a:endParaRPr lang="en-US" sz="170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80D2D566-1B44-112F-1C95-F269DDA35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01D1C2-366C-77A9-0195-5B3C05C6B1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343" y="7400873"/>
            <a:ext cx="3277057" cy="7430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991</Words>
  <Application>Microsoft Office PowerPoint</Application>
  <PresentationFormat>사용자 지정</PresentationFormat>
  <Paragraphs>244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Montserrat</vt:lpstr>
      <vt:lpstr>Barlow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우혁 진</cp:lastModifiedBy>
  <cp:revision>6</cp:revision>
  <dcterms:created xsi:type="dcterms:W3CDTF">2025-05-28T15:27:22Z</dcterms:created>
  <dcterms:modified xsi:type="dcterms:W3CDTF">2025-05-29T00:35:29Z</dcterms:modified>
</cp:coreProperties>
</file>